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 id="280" r:id="rId23"/>
    <p:sldId id="281" r:id="rId24"/>
    <p:sldId id="282" r:id="rId25"/>
    <p:sldId id="283" r:id="rId26"/>
    <p:sldId id="318"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8" r:id="rId51"/>
    <p:sldId id="307" r:id="rId52"/>
    <p:sldId id="309" r:id="rId53"/>
    <p:sldId id="310" r:id="rId54"/>
    <p:sldId id="311" r:id="rId55"/>
    <p:sldId id="312" r:id="rId56"/>
    <p:sldId id="313" r:id="rId57"/>
    <p:sldId id="314" r:id="rId58"/>
    <p:sldId id="315" r:id="rId59"/>
    <p:sldId id="316" r:id="rId60"/>
    <p:sldId id="319" r:id="rId61"/>
    <p:sldId id="317"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5" r:id="rId116"/>
    <p:sldId id="376" r:id="rId117"/>
    <p:sldId id="377" r:id="rId118"/>
    <p:sldId id="378" r:id="rId119"/>
    <p:sldId id="380" r:id="rId120"/>
    <p:sldId id="381" r:id="rId121"/>
    <p:sldId id="382" r:id="rId122"/>
    <p:sldId id="383" r:id="rId123"/>
    <p:sldId id="384" r:id="rId124"/>
    <p:sldId id="385" r:id="rId125"/>
    <p:sldId id="386" r:id="rId126"/>
    <p:sldId id="388" r:id="rId127"/>
    <p:sldId id="389" r:id="rId128"/>
    <p:sldId id="387" r:id="rId129"/>
    <p:sldId id="390" r:id="rId130"/>
    <p:sldId id="391" r:id="rId131"/>
    <p:sldId id="392" r:id="rId132"/>
    <p:sldId id="393" r:id="rId133"/>
    <p:sldId id="394"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9" r:id="rId155"/>
    <p:sldId id="417" r:id="rId156"/>
    <p:sldId id="418"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0"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 id="466" r:id="rId203"/>
    <p:sldId id="467" r:id="rId204"/>
    <p:sldId id="468" r:id="rId205"/>
    <p:sldId id="469" r:id="rId206"/>
    <p:sldId id="470" r:id="rId207"/>
    <p:sldId id="471" r:id="rId208"/>
    <p:sldId id="472" r:id="rId2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p:scale>
          <a:sx n="100" d="100"/>
          <a:sy n="100" d="100"/>
        </p:scale>
        <p:origin x="-720" y="-3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97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notesMaster" Target="notesMasters/notesMaster1.xml"/><Relationship Id="rId211" Type="http://schemas.openxmlformats.org/officeDocument/2006/relationships/printerSettings" Target="printerSettings/printerSettings1.bin"/><Relationship Id="rId212" Type="http://schemas.openxmlformats.org/officeDocument/2006/relationships/presProps" Target="presProps.xml"/><Relationship Id="rId213" Type="http://schemas.openxmlformats.org/officeDocument/2006/relationships/viewProps" Target="viewProp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theme" Target="theme/theme1.xml"/><Relationship Id="rId2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extLst>
      <p:ext uri="{BB962C8B-B14F-4D97-AF65-F5344CB8AC3E}">
        <p14:creationId xmlns:p14="http://schemas.microsoft.com/office/powerpoint/2010/main" val="140344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175</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176</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177</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178</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179</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180</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181</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182</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184</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185</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186</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187</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188</a:t>
            </a:fld>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189</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190</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191</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192</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194</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195</a:t>
            </a:fld>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196</a:t>
            </a:fld>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197</a:t>
            </a:fld>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198</a:t>
            </a:fld>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199</a:t>
            </a:fld>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200</a:t>
            </a:fld>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201</a:t>
            </a:fld>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202</a:t>
            </a:fld>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204</a:t>
            </a:fld>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205</a:t>
            </a:fld>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206</a:t>
            </a:fld>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207</a:t>
            </a:fld>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4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4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0.png"/></Relationships>
</file>

<file path=ppt/slides/_rels/slide131.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3.png"/></Relationships>
</file>

<file path=ppt/slides/_rels/slide133.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4.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5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6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6.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6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7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7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7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74.png"/></Relationships>
</file>

<file path=ppt/slides/_rels/slide156.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58.xml.rels><?xml version="1.0" encoding="UTF-8" standalone="yes"?>
<Relationships xmlns="http://schemas.openxmlformats.org/package/2006/relationships"><Relationship Id="rId3" Type="http://schemas.openxmlformats.org/officeDocument/2006/relationships/image" Target="../media/image179.png"/><Relationship Id="rId4"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9.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8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8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8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8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8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8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8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9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9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9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93.png"/></Relationships>
</file>

<file path=ppt/slides/_rels/slide175.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9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9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9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0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0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0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20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20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0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91.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07.png"/><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08.png"/></Relationships>
</file>

<file path=ppt/slides/_rels/slide194.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21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21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21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21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21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21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1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06.xml.rels><?xml version="1.0" encoding="UTF-8" standalone="yes"?>
<Relationships xmlns="http://schemas.openxmlformats.org/package/2006/relationships"><Relationship Id="rId3" Type="http://schemas.openxmlformats.org/officeDocument/2006/relationships/image" Target="../media/image219.png"/><Relationship Id="rId4"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p>
          <a:p>
            <a:pPr lvl="1"/>
            <a:r>
              <a:rPr lang="zh-CN" altLang="en-US" sz="2000" dirty="0" smtClean="0"/>
              <a:t>只要有供电，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(bits)</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a:t>
            </a:r>
            <a:r>
              <a:rPr lang="en-US" altLang="zh-CN" sz="2400" dirty="0" smtClean="0"/>
              <a:t>DRAM</a:t>
            </a:r>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主存探测到存储器总线上的地址信号，从存储器总线读地址，从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(surface, track, sector)</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p>
          <a:p>
            <a:pPr lvl="1"/>
            <a:r>
              <a:rPr lang="zh-CN" altLang="en-US" sz="2000" dirty="0" smtClean="0"/>
              <a:t>基于闪存的存储技术</a:t>
            </a:r>
            <a:endParaRPr lang="en-US" altLang="zh-CN" sz="2000" dirty="0" smtClean="0"/>
          </a:p>
          <a:p>
            <a:pPr lvl="1"/>
            <a:r>
              <a:rPr lang="zh-CN" altLang="en-US" sz="2000" dirty="0" smtClean="0"/>
              <a:t>一个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固态硬盘读写性能</a:t>
            </a:r>
            <a:endParaRPr lang="en-US" altLang="zh-CN" sz="2400" dirty="0" smtClean="0"/>
          </a:p>
          <a:p>
            <a:pPr lvl="1"/>
            <a:r>
              <a:rPr lang="zh-CN" altLang="en-US" sz="2000" dirty="0" smtClean="0"/>
              <a:t>一个闪存由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p>
          <a:p>
            <a:pPr lvl="1"/>
            <a:r>
              <a:rPr lang="zh-CN" altLang="en-US" sz="2000" dirty="0" smtClean="0"/>
              <a:t>重复引用同一个变量的程序有良好的事件局部性</a:t>
            </a:r>
            <a:endParaRPr lang="en-US" altLang="zh-CN" sz="2000" dirty="0" smtClean="0"/>
          </a:p>
          <a:p>
            <a:pPr lvl="1"/>
            <a:r>
              <a:rPr lang="zh-CN" altLang="en-US" sz="2000" dirty="0" smtClean="0"/>
              <a:t>对于具有步长为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对于取指令来说，循环有很好的时间和空间局部性。循环体越小，循环迭代次数越多，局部性越好</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为什么用中间位来做索引</a:t>
            </a:r>
            <a:endParaRPr lang="en-US" altLang="zh-CN" sz="2400" dirty="0" smtClean="0"/>
          </a:p>
          <a:p>
            <a:pPr lvl="1"/>
            <a:r>
              <a:rPr lang="zh-CN" altLang="en-US" sz="2000" dirty="0" smtClean="0"/>
              <a:t>如果用高位做索引，那么一些连续的存储器块就会映射到相同的告诉缓存块。如果一个程序有良好的空间局部性，顺序扫描一个数组的元素，那么在任何时刻，高速缓存都只保存着一个块大小的数组内容。这样对高速缓存的使用效率是很低的。以中间位作为索引，相邻的块总是映射到不同的高速缓存行。在这种情况下，高速缓存能够存放更多的来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写回</a:t>
            </a:r>
            <a:r>
              <a:rPr lang="en-US" altLang="zh-CN" sz="1800" dirty="0" smtClean="0"/>
              <a:t>(write back)</a:t>
            </a:r>
            <a:r>
              <a:rPr lang="zh-CN" altLang="en-US" sz="1800" dirty="0" smtClean="0"/>
              <a:t>，写命中</a:t>
            </a:r>
            <a:r>
              <a:rPr lang="en-US" altLang="zh-CN" sz="1800" dirty="0" smtClean="0"/>
              <a:t>cache</a:t>
            </a:r>
            <a:r>
              <a:rPr lang="zh-CN" altLang="en-US" sz="1800" dirty="0" smtClean="0"/>
              <a:t>之后，尽可能低推迟存储器更新，只有当替换算法要驱逐更新过的块时，才把它写到紧接着的低一层中。总线数据流量小，但工艺复杂，需要维护额外的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非写分配</a:t>
            </a:r>
            <a:r>
              <a:rPr lang="en-US" altLang="zh-CN" sz="1800" dirty="0" smtClean="0"/>
              <a:t>(non-write allocate)</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p>
          <a:p>
            <a:pPr lvl="1"/>
            <a:r>
              <a:rPr lang="en-US" altLang="zh-CN" sz="2000" dirty="0" smtClean="0"/>
              <a:t>write back &lt;=&gt; write allocate</a:t>
            </a:r>
          </a:p>
          <a:p>
            <a:pPr lvl="1"/>
            <a:r>
              <a:rPr lang="zh-CN" altLang="en-US" sz="2000" dirty="0" smtClean="0"/>
              <a:t>一般而言，高速缓存越往下层，越可能使用</a:t>
            </a:r>
            <a:r>
              <a:rPr lang="en-US" altLang="zh-CN" sz="2000" dirty="0" smtClean="0"/>
              <a:t>write back</a:t>
            </a:r>
            <a:r>
              <a:rPr lang="zh-CN" altLang="en-US" sz="2000" dirty="0" smtClean="0"/>
              <a:t>而不是</a:t>
            </a:r>
            <a:r>
              <a:rPr lang="en-US" altLang="zh-CN" sz="2000" dirty="0" smtClean="0"/>
              <a:t>write through</a:t>
            </a:r>
          </a:p>
        </p:txBody>
      </p:sp>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在符号解析阶段，链接器从左到右按照他们在编译器驱动程序命令行上出现的相同顺序来扫描可重定位目标文件和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foo.c</a:t>
            </a:r>
            <a:r>
              <a:rPr lang="en-US" altLang="zh-CN" sz="2000" dirty="0" smtClean="0"/>
              <a:t> </a:t>
            </a:r>
            <a:r>
              <a:rPr lang="zh-CN" altLang="en-US" sz="2000" dirty="0" smtClean="0"/>
              <a:t>引用了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2000" dirty="0" smtClean="0"/>
              <a:t>page-sized chunks</a:t>
            </a:r>
            <a:r>
              <a:rPr lang="zh-CN" altLang="en-US" sz="2000" dirty="0" smtClean="0"/>
              <a:t>，新的代码和数据段被初始化为可执行文件的内容。最后，</a:t>
            </a:r>
            <a:r>
              <a:rPr lang="en-US" altLang="zh-CN" sz="2000" dirty="0" smtClean="0"/>
              <a:t>loader</a:t>
            </a:r>
            <a:r>
              <a:rPr lang="zh-CN" altLang="en-US" sz="2000" dirty="0" smtClean="0"/>
              <a:t>跳转到</a:t>
            </a:r>
            <a:r>
              <a:rPr lang="en-US" altLang="zh-CN" sz="2000" dirty="0" smtClean="0"/>
              <a:t>_start</a:t>
            </a:r>
            <a:r>
              <a:rPr lang="zh-CN" altLang="en-US" sz="2000" dirty="0" smtClean="0"/>
              <a:t>地址，它最终会调用应用程序的</a:t>
            </a:r>
            <a:r>
              <a:rPr lang="en-US" altLang="zh-CN" sz="2000" dirty="0" smtClean="0"/>
              <a:t>main</a:t>
            </a:r>
            <a:r>
              <a:rPr lang="zh-CN" altLang="en-US" sz="2000" dirty="0" smtClean="0"/>
              <a:t>函数。除了一些头部信息，在加载过程中没有任何从磁盘到存储器的数据拷贝。直到</a:t>
            </a:r>
            <a:r>
              <a:rPr lang="en-US" altLang="zh-CN" sz="2000" dirty="0" smtClean="0"/>
              <a:t>CPU</a:t>
            </a:r>
            <a:r>
              <a:rPr lang="zh-CN" altLang="en-US" sz="2000" dirty="0" smtClean="0"/>
              <a:t>引用一个被映射的虚拟页才会进行拷贝，此时，操作系统利用它的页面调度机制自动将页面从磁盘传送到存储器</a:t>
            </a:r>
            <a:endParaRPr lang="en-US" altLang="zh-CN" sz="20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-o p2 main2.c ./</a:t>
            </a:r>
            <a:r>
              <a:rPr lang="en-US" sz="2000" i="1" dirty="0" err="1" smtClean="0"/>
              <a:t>libvector.so</a:t>
            </a:r>
            <a:endParaRPr lang="en-US" sz="2000" i="1" dirty="0" smtClean="0"/>
          </a:p>
          <a:p>
            <a:pPr lvl="1"/>
            <a:r>
              <a:rPr lang="zh-CN" altLang="en-US" sz="2000" dirty="0" smtClean="0"/>
              <a:t>编译时执行部分链接，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编译时执行部分链接，动态链接库的重定位和符号表被链接器拷贝到可执行文件中，它们使得运行时可以解析对动态链接库的代码和数据的引用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动态链接器执行下面的重定位完成链接任务</a:t>
            </a:r>
            <a:endParaRPr lang="en-US" altLang="zh-CN" sz="2000" dirty="0" smtClean="0"/>
          </a:p>
          <a:p>
            <a:pPr lvl="2"/>
            <a:r>
              <a:rPr lang="zh-CN" altLang="en-US" sz="1800" dirty="0" smtClean="0"/>
              <a:t>重定位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p>
          <a:p>
            <a:pPr lvl="1"/>
            <a:r>
              <a:rPr lang="zh-CN" altLang="en-US" sz="2000" dirty="0" smtClean="0"/>
              <a:t>允许多个进程共享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编译器运用这么一个事实来生成对全局变量的</a:t>
            </a:r>
            <a:r>
              <a:rPr lang="en-US" altLang="zh-CN" sz="1800" dirty="0" smtClean="0"/>
              <a:t>PIC</a:t>
            </a:r>
            <a:r>
              <a:rPr lang="zh-CN" altLang="en-US" sz="1800" dirty="0" smtClean="0"/>
              <a:t>引用：无论在存储器中的何处加载一个目标模块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，第一次开销大，以后只会花费一条指令和一个间接的存储器访问，利用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ELF lazy binding</a:t>
            </a:r>
            <a:r>
              <a:rPr lang="zh-CN" altLang="en-US" sz="2400" dirty="0" smtClean="0"/>
              <a:t>示例 </a:t>
            </a:r>
            <a:r>
              <a:rPr lang="en-US" altLang="zh-CN" sz="2400" dirty="0" smtClean="0"/>
              <a:t>(main2.o)</a:t>
            </a:r>
          </a:p>
          <a:p>
            <a:pPr lvl="1"/>
            <a:r>
              <a:rPr lang="zh-CN" altLang="en-US" sz="1800" dirty="0" smtClean="0"/>
              <a:t>第五步跳入动态链接器，动态链接器利用栈中的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(interrupt)</a:t>
            </a:r>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(interrupt)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待处理信号被阻塞：当进程正在执行信号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被中断的系统调用会不会自动重启，取决于系统的实现，比如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物理地址和虚拟地址</a:t>
            </a:r>
            <a:endParaRPr lang="en-US" altLang="zh-CN" sz="2400" dirty="0" smtClean="0"/>
          </a:p>
          <a:p>
            <a:pPr lvl="1"/>
            <a:r>
              <a:rPr lang="en-US" altLang="zh-CN" sz="2000" dirty="0" smtClean="0">
                <a:solidFill>
                  <a:srgbClr val="FF0000"/>
                </a:solidFill>
              </a:rPr>
              <a:t>CPU</a:t>
            </a:r>
            <a:r>
              <a:rPr lang="zh-CN" altLang="en-US" sz="2000" dirty="0" smtClean="0"/>
              <a:t>通过</a:t>
            </a:r>
            <a:r>
              <a:rPr lang="zh-CN" altLang="en-US" sz="2000" dirty="0" smtClean="0">
                <a:solidFill>
                  <a:srgbClr val="FF0000"/>
                </a:solidFill>
              </a:rPr>
              <a:t>生成一个虚拟地址</a:t>
            </a:r>
            <a:r>
              <a:rPr lang="en-US" altLang="zh-CN" sz="2000" dirty="0" smtClean="0"/>
              <a:t>(Virtual Address, VA)</a:t>
            </a:r>
            <a:r>
              <a:rPr lang="zh-CN" altLang="en-US" sz="2000" dirty="0" smtClean="0"/>
              <a:t>来</a:t>
            </a:r>
            <a:r>
              <a:rPr lang="zh-CN" altLang="en-US" sz="2000" dirty="0" smtClean="0">
                <a:solidFill>
                  <a:srgbClr val="FF0000"/>
                </a:solidFill>
              </a:rPr>
              <a:t>访问主存</a:t>
            </a:r>
            <a:r>
              <a:rPr lang="zh-CN" altLang="en-US" sz="2000" dirty="0" smtClean="0"/>
              <a:t>，这个虚拟地址在被送到存储器之前先转换成适当的物理地址</a:t>
            </a:r>
            <a:r>
              <a:rPr lang="en-US" altLang="zh-CN" sz="2000" dirty="0" smtClean="0"/>
              <a:t>(address translation)</a:t>
            </a:r>
            <a:r>
              <a:rPr lang="zh-CN" altLang="en-US" sz="2000" dirty="0" smtClean="0"/>
              <a:t>。地址转换需要</a:t>
            </a:r>
            <a:r>
              <a:rPr lang="en-US" altLang="zh-CN" sz="2000" dirty="0" smtClean="0"/>
              <a:t>CPU</a:t>
            </a:r>
            <a:r>
              <a:rPr lang="zh-CN" altLang="en-US" sz="2000" dirty="0" smtClean="0"/>
              <a:t>硬件和操作系统的紧密合作。</a:t>
            </a:r>
            <a:r>
              <a:rPr lang="en-US" altLang="zh-CN" sz="2000" dirty="0" smtClean="0"/>
              <a:t>CPU</a:t>
            </a:r>
            <a:r>
              <a:rPr lang="zh-CN" altLang="en-US" sz="2000" dirty="0" smtClean="0"/>
              <a:t>芯片上的</a:t>
            </a:r>
            <a:r>
              <a:rPr lang="zh-CN" altLang="en-US" sz="2000" dirty="0" smtClean="0">
                <a:solidFill>
                  <a:srgbClr val="FF0000"/>
                </a:solidFill>
              </a:rPr>
              <a:t>存储管理单元</a:t>
            </a:r>
            <a:r>
              <a:rPr lang="en-US" altLang="zh-CN" sz="2000" dirty="0" smtClean="0"/>
              <a:t>(Memory Management Unit, MMU)</a:t>
            </a:r>
            <a:r>
              <a:rPr lang="zh-CN" altLang="en-US" sz="2000" dirty="0" smtClean="0"/>
              <a:t>的专用硬件，</a:t>
            </a:r>
            <a:r>
              <a:rPr lang="zh-CN" altLang="en-US" sz="2000" dirty="0" smtClean="0">
                <a:solidFill>
                  <a:srgbClr val="FF0000"/>
                </a:solidFill>
              </a:rPr>
              <a:t>利用</a:t>
            </a:r>
            <a:r>
              <a:rPr lang="zh-CN" altLang="en-US" sz="2000" dirty="0" smtClean="0"/>
              <a:t>存放在主存中的</a:t>
            </a:r>
            <a:r>
              <a:rPr lang="zh-CN" altLang="en-US" sz="2000" dirty="0" smtClean="0">
                <a:solidFill>
                  <a:srgbClr val="FF0000"/>
                </a:solidFill>
              </a:rPr>
              <a:t>查询表</a:t>
            </a:r>
            <a:r>
              <a:rPr lang="zh-CN" altLang="en-US" sz="2000" dirty="0" smtClean="0"/>
              <a:t>来动态</a:t>
            </a:r>
            <a:r>
              <a:rPr lang="zh-CN" altLang="en-US" sz="2000" dirty="0" smtClean="0">
                <a:solidFill>
                  <a:srgbClr val="FF0000"/>
                </a:solidFill>
              </a:rPr>
              <a:t>翻译虚拟地址</a:t>
            </a:r>
            <a:r>
              <a:rPr lang="zh-CN" altLang="en-US" sz="2000" dirty="0" smtClean="0"/>
              <a:t>，该</a:t>
            </a:r>
            <a:r>
              <a:rPr lang="zh-CN" altLang="en-US" sz="2000" dirty="0" smtClean="0">
                <a:solidFill>
                  <a:srgbClr val="FF0000"/>
                </a:solidFill>
              </a:rPr>
              <a:t>表</a:t>
            </a:r>
            <a:r>
              <a:rPr lang="zh-CN" altLang="en-US" sz="2000" dirty="0" smtClean="0"/>
              <a:t>的内容是</a:t>
            </a:r>
            <a:r>
              <a:rPr lang="zh-CN" altLang="en-US" sz="2000" dirty="0" smtClean="0">
                <a:solidFill>
                  <a:srgbClr val="FF0000"/>
                </a:solidFill>
              </a:rPr>
              <a:t>由操作系统管理</a:t>
            </a:r>
            <a:r>
              <a:rPr lang="zh-CN" altLang="en-US" sz="2000" dirty="0" smtClean="0"/>
              <a:t>的</a:t>
            </a:r>
            <a:endParaRPr lang="en-US" altLang="zh-CN" sz="2000" dirty="0" smtClean="0"/>
          </a:p>
        </p:txBody>
      </p:sp>
      <p:pic>
        <p:nvPicPr>
          <p:cNvPr id="1027" name="Picture 3"/>
          <p:cNvPicPr>
            <a:picLocks noChangeAspect="1" noChangeArrowheads="1"/>
          </p:cNvPicPr>
          <p:nvPr/>
        </p:nvPicPr>
        <p:blipFill>
          <a:blip r:embed="rId3" cstate="print"/>
          <a:srcRect/>
          <a:stretch>
            <a:fillRect/>
          </a:stretch>
        </p:blipFill>
        <p:spPr bwMode="auto">
          <a:xfrm>
            <a:off x="1752600" y="3581400"/>
            <a:ext cx="5410200" cy="27146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400" dirty="0" smtClean="0"/>
          </a:p>
          <a:p>
            <a:pPr lvl="1"/>
            <a:r>
              <a:rPr lang="zh-CN" altLang="en-US" sz="2000" dirty="0" smtClean="0"/>
              <a:t>概念上，虚拟存储器</a:t>
            </a:r>
            <a:r>
              <a:rPr lang="en-US" altLang="zh-CN" sz="2000" dirty="0" smtClean="0"/>
              <a:t>(VM)</a:t>
            </a:r>
            <a:r>
              <a:rPr lang="zh-CN" altLang="en-US" sz="2000" dirty="0" smtClean="0"/>
              <a:t>被组织成一个由存放在磁盘上的</a:t>
            </a:r>
            <a:r>
              <a:rPr lang="en-US" altLang="zh-CN" sz="2000" dirty="0" smtClean="0"/>
              <a:t>N</a:t>
            </a:r>
            <a:r>
              <a:rPr lang="zh-CN" altLang="en-US" sz="2000" dirty="0" smtClean="0"/>
              <a:t>个连续的字节大小的单元</a:t>
            </a:r>
            <a:r>
              <a:rPr lang="en-US" altLang="zh-CN" sz="2000" dirty="0" smtClean="0"/>
              <a:t>(byte-sized cells)</a:t>
            </a:r>
            <a:r>
              <a:rPr lang="zh-CN" altLang="en-US" sz="2000" dirty="0" smtClean="0"/>
              <a:t>组成的数组。每个字节都有唯一的虚拟地址，这个唯一的虚拟地址是作为到数组的索引的。磁盘上数组的内容被缓存到主存中。和存储器层次结构中的其它缓存一样，磁盘上的数据被分割成块，这些块作为磁盘和主存之间的传输单元。</a:t>
            </a:r>
            <a:r>
              <a:rPr lang="en-US" altLang="zh-CN" sz="2000" dirty="0" smtClean="0"/>
              <a:t>VM</a:t>
            </a:r>
            <a:r>
              <a:rPr lang="zh-CN" altLang="en-US" sz="2000" dirty="0" smtClean="0"/>
              <a:t>系统通过将虚拟存储器分割成虚拟页</a:t>
            </a:r>
            <a:r>
              <a:rPr lang="en-US" altLang="zh-CN" sz="2000" dirty="0" smtClean="0"/>
              <a:t>(Virtual Page, VP)</a:t>
            </a:r>
            <a:r>
              <a:rPr lang="zh-CN" altLang="en-US" sz="2000" dirty="0" smtClean="0"/>
              <a:t>的大小的固定块。每个虚拟页的大小为</a:t>
            </a:r>
            <a:r>
              <a:rPr lang="en-US" altLang="zh-CN" sz="2000" dirty="0" smtClean="0"/>
              <a:t>P=2</a:t>
            </a:r>
            <a:r>
              <a:rPr lang="en-US" altLang="zh-CN" sz="2000" baseline="30000" dirty="0" smtClean="0"/>
              <a:t>p</a:t>
            </a:r>
            <a:r>
              <a:rPr lang="zh-CN" altLang="en-US" sz="2000" dirty="0" smtClean="0"/>
              <a:t>字节。类似地，物理存储器被分割成物理页</a:t>
            </a:r>
            <a:r>
              <a:rPr lang="en-US" altLang="zh-CN" sz="2000" dirty="0" smtClean="0"/>
              <a:t>(Physical Page, PP)</a:t>
            </a:r>
            <a:r>
              <a:rPr lang="zh-CN" altLang="en-US" sz="2000" dirty="0" smtClean="0"/>
              <a:t>，大小也为</a:t>
            </a:r>
            <a:r>
              <a:rPr lang="en-US" altLang="zh-CN" sz="2000" dirty="0" smtClean="0"/>
              <a:t>P</a:t>
            </a:r>
            <a:r>
              <a:rPr lang="zh-CN" altLang="en-US" sz="2000" dirty="0" smtClean="0"/>
              <a:t>字节</a:t>
            </a:r>
            <a:r>
              <a:rPr lang="en-US" altLang="zh-CN" sz="2000" dirty="0" smtClean="0"/>
              <a:t>(</a:t>
            </a:r>
            <a:r>
              <a:rPr lang="zh-CN" altLang="en-US" sz="2000" dirty="0" smtClean="0"/>
              <a:t>物理页也称为页帧</a:t>
            </a:r>
            <a:r>
              <a:rPr lang="en-US" altLang="zh-CN" sz="2000" dirty="0" smtClean="0"/>
              <a:t> (page frame))</a:t>
            </a:r>
          </a:p>
          <a:p>
            <a:pPr lvl="1"/>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000" dirty="0" smtClean="0"/>
          </a:p>
          <a:p>
            <a:pPr lvl="1"/>
            <a:r>
              <a:rPr lang="zh-CN" altLang="en-US" sz="2000" dirty="0" smtClean="0"/>
              <a:t>在任意时刻，虚拟页面的集合都分为三个不相交的子集：</a:t>
            </a:r>
            <a:endParaRPr lang="en-US" altLang="zh-CN" sz="2000" dirty="0" smtClean="0"/>
          </a:p>
          <a:p>
            <a:pPr lvl="2"/>
            <a:r>
              <a:rPr lang="en-US" sz="1800" dirty="0" smtClean="0"/>
              <a:t>Unallocated</a:t>
            </a:r>
            <a:r>
              <a:rPr lang="zh-CN" altLang="en-US" sz="1800" dirty="0" smtClean="0"/>
              <a:t>：</a:t>
            </a:r>
            <a:r>
              <a:rPr lang="en-US" altLang="zh-CN" sz="1800" dirty="0" smtClean="0"/>
              <a:t>VM</a:t>
            </a:r>
            <a:r>
              <a:rPr lang="zh-CN" altLang="en-US" sz="1800" dirty="0" smtClean="0"/>
              <a:t>系统还未分配的页，没有任何数据与之关联，不占磁盘空间</a:t>
            </a:r>
            <a:endParaRPr lang="en-US" altLang="zh-CN" sz="1800" dirty="0" smtClean="0"/>
          </a:p>
          <a:p>
            <a:pPr lvl="2"/>
            <a:r>
              <a:rPr lang="en-US" altLang="zh-CN" sz="1800" dirty="0" smtClean="0"/>
              <a:t>Cached</a:t>
            </a:r>
            <a:r>
              <a:rPr lang="zh-CN" altLang="en-US" sz="1800" dirty="0" smtClean="0"/>
              <a:t>：当前缓存在物理存储器中的已分配的页</a:t>
            </a:r>
            <a:endParaRPr lang="en-US" altLang="zh-CN" sz="1800" dirty="0" smtClean="0"/>
          </a:p>
          <a:p>
            <a:pPr lvl="2"/>
            <a:r>
              <a:rPr lang="en-US" altLang="zh-CN" sz="1800" dirty="0" err="1" smtClean="0"/>
              <a:t>Uncached</a:t>
            </a:r>
            <a:r>
              <a:rPr lang="zh-CN" altLang="en-US" sz="1800" dirty="0" smtClean="0"/>
              <a:t>：没有缓存在物理存储器中的已分配页</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981200" y="3429000"/>
            <a:ext cx="4648200" cy="22764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页表</a:t>
            </a:r>
            <a:endParaRPr lang="en-US" altLang="zh-CN" sz="2000" dirty="0" smtClean="0"/>
          </a:p>
          <a:p>
            <a:pPr lvl="1"/>
            <a:r>
              <a:rPr lang="zh-CN" altLang="en-US" sz="2000" dirty="0" smtClean="0"/>
              <a:t>页表将虚拟页映射到物理页。每次地址翻译硬件将一个虚拟地址转换为一个物理地址时都会读取页表，操作系统负责维护页表的内容，以及在物理磁盘与</a:t>
            </a:r>
            <a:r>
              <a:rPr lang="en-US" altLang="zh-CN" sz="2000" dirty="0" smtClean="0"/>
              <a:t>DRAM</a:t>
            </a:r>
            <a:r>
              <a:rPr lang="zh-CN" altLang="en-US" sz="2000" dirty="0" smtClean="0"/>
              <a:t>之间来回传送页</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057400" y="2743200"/>
            <a:ext cx="4600575" cy="33432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缺页</a:t>
            </a:r>
            <a:r>
              <a:rPr lang="en-US" altLang="zh-CN" sz="2400" dirty="0" smtClean="0"/>
              <a:t>(Page Faults)</a:t>
            </a:r>
            <a:endParaRPr lang="en-US" altLang="zh-CN" sz="2000" dirty="0" smtClean="0"/>
          </a:p>
          <a:p>
            <a:pPr lvl="1"/>
            <a:r>
              <a:rPr lang="zh-CN" altLang="en-US" sz="2000" dirty="0" smtClean="0"/>
              <a:t>访问的虚拟页</a:t>
            </a:r>
            <a:r>
              <a:rPr lang="en-US" altLang="zh-CN" sz="2000" dirty="0" smtClean="0"/>
              <a:t>VP3</a:t>
            </a:r>
            <a:br>
              <a:rPr lang="en-US" altLang="zh-CN" sz="2000" dirty="0" smtClean="0"/>
            </a:br>
            <a:r>
              <a:rPr lang="zh-CN" altLang="en-US" sz="2000" dirty="0" smtClean="0"/>
              <a:t>不在</a:t>
            </a:r>
            <a:r>
              <a:rPr lang="en-US" altLang="zh-CN" sz="2000" dirty="0" smtClean="0"/>
              <a:t>DRAM</a:t>
            </a:r>
            <a:r>
              <a:rPr lang="zh-CN" altLang="en-US" sz="2000" dirty="0" smtClean="0"/>
              <a:t>中，在</a:t>
            </a:r>
            <a:r>
              <a:rPr lang="en-US" altLang="zh-CN" sz="2000" dirty="0" smtClean="0"/>
              <a:t/>
            </a:r>
            <a:br>
              <a:rPr lang="en-US" altLang="zh-CN" sz="2000" dirty="0" smtClean="0"/>
            </a:br>
            <a:r>
              <a:rPr lang="zh-CN" altLang="en-US" sz="2000" dirty="0" smtClean="0"/>
              <a:t>磁盘上，导致缺页</a:t>
            </a:r>
            <a:r>
              <a:rPr lang="en-US" altLang="zh-CN" sz="2000" dirty="0" smtClean="0"/>
              <a:t/>
            </a:r>
            <a:br>
              <a:rPr lang="en-US" altLang="zh-CN" sz="2000" dirty="0" smtClean="0"/>
            </a:br>
            <a:r>
              <a:rPr lang="zh-CN" altLang="en-US" sz="2000" dirty="0" smtClean="0"/>
              <a:t>异常处理程序被调</a:t>
            </a:r>
            <a:r>
              <a:rPr lang="en-US" altLang="zh-CN" sz="2000" dirty="0" smtClean="0"/>
              <a:t/>
            </a:r>
            <a:br>
              <a:rPr lang="en-US" altLang="zh-CN" sz="2000" dirty="0" smtClean="0"/>
            </a:br>
            <a:r>
              <a:rPr lang="zh-CN" altLang="en-US" sz="2000" dirty="0" smtClean="0"/>
              <a:t>用</a:t>
            </a:r>
            <a:endParaRPr lang="en-US" altLang="zh-CN" sz="2000" dirty="0" smtClean="0"/>
          </a:p>
          <a:p>
            <a:pPr lvl="1"/>
            <a:r>
              <a:rPr lang="zh-CN" altLang="en-US" sz="2000" dirty="0" smtClean="0"/>
              <a:t>牺牲存放在</a:t>
            </a:r>
            <a:r>
              <a:rPr lang="en-US" altLang="zh-CN" sz="2000" dirty="0" smtClean="0"/>
              <a:t>PP3</a:t>
            </a:r>
            <a:r>
              <a:rPr lang="zh-CN" altLang="en-US" sz="2000" dirty="0" smtClean="0"/>
              <a:t>中</a:t>
            </a:r>
            <a:r>
              <a:rPr lang="en-US" altLang="zh-CN" sz="2000" dirty="0" smtClean="0"/>
              <a:t/>
            </a:r>
            <a:br>
              <a:rPr lang="en-US" altLang="zh-CN" sz="2000" dirty="0" smtClean="0"/>
            </a:br>
            <a:r>
              <a:rPr lang="zh-CN" altLang="en-US" sz="2000" dirty="0" smtClean="0"/>
              <a:t>的</a:t>
            </a:r>
            <a:r>
              <a:rPr lang="en-US" altLang="zh-CN" sz="2000" dirty="0" smtClean="0"/>
              <a:t>VP4</a:t>
            </a:r>
            <a:r>
              <a:rPr lang="zh-CN" altLang="en-US" sz="2000" dirty="0" smtClean="0"/>
              <a:t>，如果</a:t>
            </a:r>
            <a:r>
              <a:rPr lang="en-US" altLang="zh-CN" sz="2000" dirty="0" smtClean="0"/>
              <a:t>VP4</a:t>
            </a:r>
            <a:r>
              <a:rPr lang="zh-CN" altLang="en-US" sz="2000" dirty="0" smtClean="0"/>
              <a:t>有</a:t>
            </a:r>
            <a:r>
              <a:rPr lang="en-US" altLang="zh-CN" sz="2000" dirty="0" smtClean="0"/>
              <a:t/>
            </a:r>
            <a:br>
              <a:rPr lang="en-US" altLang="zh-CN" sz="2000" dirty="0" smtClean="0"/>
            </a:br>
            <a:r>
              <a:rPr lang="zh-CN" altLang="en-US" sz="2000" dirty="0" smtClean="0"/>
              <a:t>改动，会把这些改</a:t>
            </a:r>
            <a:r>
              <a:rPr lang="en-US" altLang="zh-CN" sz="2000" dirty="0" smtClean="0"/>
              <a:t/>
            </a:r>
            <a:br>
              <a:rPr lang="en-US" altLang="zh-CN" sz="2000" dirty="0" smtClean="0"/>
            </a:br>
            <a:r>
              <a:rPr lang="zh-CN" altLang="en-US" sz="2000" dirty="0" smtClean="0"/>
              <a:t>动写到磁盘上</a:t>
            </a:r>
            <a:endParaRPr lang="en-US" altLang="zh-CN" sz="2000" dirty="0" smtClean="0"/>
          </a:p>
          <a:p>
            <a:pPr lvl="1"/>
            <a:r>
              <a:rPr lang="zh-CN" altLang="en-US" sz="2000" dirty="0" smtClean="0"/>
              <a:t>把</a:t>
            </a:r>
            <a:r>
              <a:rPr lang="en-US" altLang="zh-CN" sz="2000" dirty="0" smtClean="0"/>
              <a:t>VP3</a:t>
            </a:r>
            <a:r>
              <a:rPr lang="zh-CN" altLang="en-US" sz="2000" dirty="0" smtClean="0"/>
              <a:t>交换到内存</a:t>
            </a:r>
            <a:endParaRPr lang="en-US" altLang="zh-CN" sz="2000" dirty="0" smtClean="0"/>
          </a:p>
          <a:p>
            <a:pPr lvl="1"/>
            <a:r>
              <a:rPr lang="zh-CN" altLang="en-US" sz="2000" dirty="0" smtClean="0"/>
              <a:t>更新</a:t>
            </a:r>
            <a:r>
              <a:rPr lang="en-US" altLang="zh-CN" sz="2000" dirty="0" smtClean="0"/>
              <a:t>page table </a:t>
            </a:r>
            <a:br>
              <a:rPr lang="en-US" altLang="zh-CN" sz="2000" dirty="0" smtClean="0"/>
            </a:br>
            <a:r>
              <a:rPr lang="en-US" altLang="zh-CN" sz="2000" dirty="0" smtClean="0"/>
              <a:t>entries</a:t>
            </a:r>
          </a:p>
          <a:p>
            <a:pPr lvl="1"/>
            <a:r>
              <a:rPr lang="zh-CN" altLang="en-US" sz="2000" dirty="0" smtClean="0"/>
              <a:t>重新执行导致缺页</a:t>
            </a:r>
            <a:r>
              <a:rPr lang="en-US" altLang="zh-CN" sz="2000" dirty="0" smtClean="0"/>
              <a:t/>
            </a:r>
            <a:br>
              <a:rPr lang="en-US" altLang="zh-CN" sz="2000" dirty="0" smtClean="0"/>
            </a:br>
            <a:r>
              <a:rPr lang="zh-CN" altLang="en-US" sz="2000" dirty="0" smtClean="0"/>
              <a:t>的指令</a:t>
            </a:r>
            <a:endParaRPr lang="en-US" altLang="zh-CN" sz="2000" dirty="0" smtClean="0"/>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3038475" y="1143000"/>
            <a:ext cx="6105525" cy="5210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分配页面</a:t>
            </a:r>
            <a:r>
              <a:rPr lang="en-US" altLang="zh-CN" sz="2400" dirty="0" smtClean="0"/>
              <a:t>(Allocating pages)</a:t>
            </a:r>
            <a:endParaRPr lang="en-US" altLang="zh-CN" sz="2000" dirty="0" smtClean="0"/>
          </a:p>
          <a:p>
            <a:pPr lvl="1"/>
            <a:r>
              <a:rPr lang="zh-CN" altLang="en-US" sz="2000" dirty="0" smtClean="0"/>
              <a:t>下图展示了当操作系统分配一个虚拟存储器</a:t>
            </a:r>
            <a:r>
              <a:rPr lang="en-US" altLang="zh-CN" sz="2000" dirty="0" smtClean="0"/>
              <a:t>page</a:t>
            </a:r>
            <a:r>
              <a:rPr lang="zh-CN" altLang="en-US" sz="2000" dirty="0" smtClean="0"/>
              <a:t>时</a:t>
            </a:r>
            <a:r>
              <a:rPr lang="en-US" altLang="zh-CN" sz="2000" dirty="0" smtClean="0"/>
              <a:t>(</a:t>
            </a:r>
            <a:r>
              <a:rPr lang="zh-CN" altLang="en-US" sz="2000" dirty="0" smtClean="0"/>
              <a:t>例如调用</a:t>
            </a:r>
            <a:r>
              <a:rPr lang="en-US" altLang="zh-CN" sz="2000" dirty="0" err="1" smtClean="0"/>
              <a:t>malloc</a:t>
            </a:r>
            <a:r>
              <a:rPr lang="en-US" altLang="zh-CN" sz="2000" dirty="0" smtClean="0"/>
              <a:t>)</a:t>
            </a:r>
            <a:r>
              <a:rPr lang="zh-CN" altLang="en-US" sz="2000" dirty="0" smtClean="0"/>
              <a:t>对示例页表的影响。在这个示例中，通过在磁盘上创建空间并更新</a:t>
            </a:r>
            <a:r>
              <a:rPr lang="en-US" altLang="zh-CN" sz="2000" dirty="0" smtClean="0"/>
              <a:t>PTE 5</a:t>
            </a:r>
            <a:r>
              <a:rPr lang="zh-CN" altLang="en-US" sz="2000" dirty="0" smtClean="0"/>
              <a:t>，使它指向磁盘上这个新创建的页面，从而分配</a:t>
            </a:r>
            <a:r>
              <a:rPr lang="en-US" altLang="zh-CN" sz="2000" dirty="0" smtClean="0"/>
              <a:t>VP5</a:t>
            </a:r>
          </a:p>
        </p:txBody>
      </p:sp>
      <p:pic>
        <p:nvPicPr>
          <p:cNvPr id="5122" name="Picture 2"/>
          <p:cNvPicPr>
            <a:picLocks noChangeAspect="1" noChangeArrowheads="1"/>
          </p:cNvPicPr>
          <p:nvPr/>
        </p:nvPicPr>
        <p:blipFill>
          <a:blip r:embed="rId3" cstate="print"/>
          <a:srcRect/>
          <a:stretch>
            <a:fillRect/>
          </a:stretch>
        </p:blipFill>
        <p:spPr bwMode="auto">
          <a:xfrm>
            <a:off x="2209800" y="2819400"/>
            <a:ext cx="4619625" cy="3562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加载器从不实际从磁盘拷贝任何数据到内存，虚拟存储系统会按需调度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虚拟存储器作为存储器保护工具</a:t>
            </a:r>
            <a:endParaRPr lang="en-US" altLang="zh-CN" sz="2000" dirty="0" smtClean="0"/>
          </a:p>
          <a:p>
            <a:pPr lvl="1"/>
            <a:r>
              <a:rPr lang="zh-CN" altLang="en-US" sz="2000" dirty="0" smtClean="0"/>
              <a:t>通过在</a:t>
            </a:r>
            <a:r>
              <a:rPr lang="en-US" altLang="zh-CN" sz="2000" dirty="0" smtClean="0"/>
              <a:t>page table entry</a:t>
            </a:r>
            <a:r>
              <a:rPr lang="zh-CN" altLang="en-US" sz="2000" dirty="0" smtClean="0"/>
              <a:t>上加更多的许可位。违反许可，</a:t>
            </a:r>
            <a:r>
              <a:rPr lang="en-US" altLang="zh-CN" sz="2000" dirty="0" smtClean="0"/>
              <a:t>CPU</a:t>
            </a:r>
            <a:r>
              <a:rPr lang="zh-CN" altLang="en-US" sz="2000" smtClean="0"/>
              <a:t>触发保护故障</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524000" y="2362200"/>
            <a:ext cx="6019800" cy="3448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Address translation</a:t>
            </a:r>
            <a:endParaRPr lang="en-US" altLang="zh-CN" sz="2000" dirty="0" smtClean="0"/>
          </a:p>
          <a:p>
            <a:pPr lvl="1"/>
            <a:r>
              <a:rPr lang="en-US" altLang="zh-CN" sz="2000" dirty="0" smtClean="0"/>
              <a:t>MMU</a:t>
            </a:r>
            <a:r>
              <a:rPr lang="zh-CN" altLang="en-US" sz="2000" dirty="0" smtClean="0"/>
              <a:t>利用页表做</a:t>
            </a:r>
            <a:r>
              <a:rPr lang="en-US" altLang="zh-CN" sz="2000" dirty="0" smtClean="0"/>
              <a:t>virtual </a:t>
            </a:r>
            <a:r>
              <a:rPr lang="en-US" altLang="zh-CN" sz="2000" dirty="0" err="1" smtClean="0"/>
              <a:t>addr</a:t>
            </a:r>
            <a:r>
              <a:rPr lang="zh-CN" altLang="en-US" sz="2000" dirty="0" smtClean="0"/>
              <a:t>到</a:t>
            </a:r>
            <a:r>
              <a:rPr lang="en-US" altLang="zh-CN" sz="2000" dirty="0" smtClean="0"/>
              <a:t>physical </a:t>
            </a:r>
            <a:r>
              <a:rPr lang="en-US" altLang="zh-CN" sz="2000" dirty="0" err="1" smtClean="0"/>
              <a:t>addr</a:t>
            </a:r>
            <a:r>
              <a:rPr lang="zh-CN" altLang="en-US" sz="2000" dirty="0" smtClean="0"/>
              <a:t>的转换</a:t>
            </a:r>
            <a:endParaRPr lang="en-US" altLang="zh-CN" sz="2000" dirty="0" smtClean="0"/>
          </a:p>
          <a:p>
            <a:pPr lvl="1"/>
            <a:r>
              <a:rPr lang="en-US" altLang="zh-CN" sz="2000" dirty="0" smtClean="0"/>
              <a:t>CPU</a:t>
            </a:r>
            <a:r>
              <a:rPr lang="zh-CN" altLang="en-US" sz="2000" dirty="0" smtClean="0"/>
              <a:t>中的</a:t>
            </a:r>
            <a:r>
              <a:rPr lang="en-US" altLang="zh-CN" sz="2000" dirty="0" smtClean="0"/>
              <a:t>PTBR</a:t>
            </a:r>
            <a:r>
              <a:rPr lang="zh-CN" altLang="en-US" sz="2000" dirty="0" smtClean="0"/>
              <a:t>指向当前页表</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371600" y="2514600"/>
            <a:ext cx="6276975" cy="38004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请求页面命中</a:t>
            </a:r>
            <a:r>
              <a:rPr lang="en-US" altLang="zh-CN" sz="2400" dirty="0" smtClean="0"/>
              <a:t>(</a:t>
            </a:r>
            <a:r>
              <a:rPr lang="zh-CN" altLang="en-US" sz="2400" dirty="0" smtClean="0"/>
              <a:t>所有动作都由硬件完成</a:t>
            </a:r>
            <a:r>
              <a:rPr lang="en-US" altLang="zh-CN" sz="2400" dirty="0" smtClean="0"/>
              <a:t>)</a:t>
            </a:r>
            <a:endParaRPr lang="en-US" altLang="zh-CN" sz="2000" dirty="0" smtClean="0"/>
          </a:p>
          <a:p>
            <a:pPr marL="914400" lvl="1" indent="-457200">
              <a:buFont typeface="+mj-lt"/>
              <a:buAutoNum type="arabicParenR"/>
            </a:pPr>
            <a:r>
              <a:rPr lang="zh-CN" altLang="en-US" sz="2000" dirty="0" smtClean="0"/>
              <a:t>处理器生成一个虚拟地址，并把它传递给</a:t>
            </a:r>
            <a:r>
              <a:rPr lang="en-US" altLang="zh-CN" sz="2000" dirty="0" smtClean="0"/>
              <a:t>MMU</a:t>
            </a:r>
          </a:p>
          <a:p>
            <a:pPr marL="914400" lvl="1" indent="-457200">
              <a:buFont typeface="+mj-lt"/>
              <a:buAutoNum type="arabicParenR"/>
            </a:pPr>
            <a:r>
              <a:rPr lang="en-US" altLang="zh-CN" sz="2000" dirty="0" smtClean="0"/>
              <a:t>MMU</a:t>
            </a:r>
            <a:r>
              <a:rPr lang="zh-CN" altLang="en-US" sz="2000" dirty="0" smtClean="0"/>
              <a:t>生成</a:t>
            </a:r>
            <a:r>
              <a:rPr lang="en-US" altLang="zh-CN" sz="2000" dirty="0" smtClean="0"/>
              <a:t>PTE </a:t>
            </a:r>
            <a:r>
              <a:rPr lang="zh-CN" altLang="en-US" sz="2000" dirty="0" smtClean="0"/>
              <a:t>地址</a:t>
            </a:r>
            <a:r>
              <a:rPr lang="en-US" altLang="zh-CN" sz="2000" dirty="0" smtClean="0"/>
              <a:t>(Page Table Entry Address)</a:t>
            </a:r>
            <a:r>
              <a:rPr lang="zh-CN" altLang="en-US" sz="2000" dirty="0" smtClean="0"/>
              <a:t>，并从高速缓存</a:t>
            </a:r>
            <a:r>
              <a:rPr lang="en-US" altLang="zh-CN" sz="2000" dirty="0" smtClean="0"/>
              <a:t>/</a:t>
            </a:r>
            <a:r>
              <a:rPr lang="zh-CN" altLang="en-US" sz="2000" dirty="0" smtClean="0"/>
              <a:t>主存请求得到它</a:t>
            </a:r>
            <a:r>
              <a:rPr lang="en-US" altLang="zh-CN" sz="2000" dirty="0" smtClean="0"/>
              <a:t>(PTE)</a:t>
            </a:r>
          </a:p>
          <a:p>
            <a:pPr marL="914400" lvl="1" indent="-457200">
              <a:buFont typeface="+mj-lt"/>
              <a:buAutoNum type="arabicParenR"/>
            </a:pPr>
            <a:r>
              <a:rPr lang="zh-CN" altLang="en-US" sz="2000" dirty="0" smtClean="0"/>
              <a:t>高速缓存</a:t>
            </a:r>
            <a:r>
              <a:rPr lang="en-US" altLang="zh-CN" sz="2000" dirty="0" smtClean="0"/>
              <a:t>/</a:t>
            </a:r>
            <a:r>
              <a:rPr lang="zh-CN" altLang="en-US" sz="2000" dirty="0" smtClean="0"/>
              <a:t>主存向</a:t>
            </a:r>
            <a:r>
              <a:rPr lang="en-US" altLang="zh-CN" sz="2000" dirty="0" smtClean="0"/>
              <a:t>MMU</a:t>
            </a:r>
            <a:r>
              <a:rPr lang="zh-CN" altLang="en-US" sz="2000" dirty="0" smtClean="0"/>
              <a:t>返回</a:t>
            </a:r>
            <a:r>
              <a:rPr lang="en-US" altLang="zh-CN" sz="2000" dirty="0" smtClean="0"/>
              <a:t>PTE</a:t>
            </a:r>
          </a:p>
          <a:p>
            <a:pPr marL="914400" lvl="1" indent="-457200">
              <a:buFont typeface="+mj-lt"/>
              <a:buAutoNum type="arabicParenR"/>
            </a:pPr>
            <a:r>
              <a:rPr lang="en-US" altLang="zh-CN" sz="2000" dirty="0" smtClean="0"/>
              <a:t>MMU</a:t>
            </a:r>
            <a:r>
              <a:rPr lang="zh-CN" altLang="en-US" sz="2000" dirty="0" smtClean="0"/>
              <a:t>利用</a:t>
            </a:r>
            <a:r>
              <a:rPr lang="en-US" altLang="zh-CN" sz="2000" dirty="0" smtClean="0"/>
              <a:t>PTE</a:t>
            </a:r>
            <a:r>
              <a:rPr lang="zh-CN" altLang="en-US" sz="2000" dirty="0" smtClean="0"/>
              <a:t>中的物理地址和虚拟地址的偏移构造物理地址，并把它发送给高速缓存</a:t>
            </a:r>
            <a:r>
              <a:rPr lang="en-US" altLang="zh-CN" sz="2000" dirty="0" smtClean="0"/>
              <a:t>/</a:t>
            </a:r>
            <a:r>
              <a:rPr lang="zh-CN" altLang="en-US" sz="2000" dirty="0" smtClean="0"/>
              <a:t>主存</a:t>
            </a:r>
            <a:endParaRPr lang="en-US" altLang="zh-CN" sz="2000" dirty="0" smtClean="0"/>
          </a:p>
          <a:p>
            <a:pPr marL="914400" lvl="1" indent="-457200">
              <a:buFont typeface="+mj-lt"/>
              <a:buAutoNum type="arabicParenR"/>
            </a:pPr>
            <a:r>
              <a:rPr lang="zh-CN" altLang="en-US" sz="2000" dirty="0" smtClean="0"/>
              <a:t>高速缓存</a:t>
            </a:r>
            <a:r>
              <a:rPr lang="en-US" altLang="zh-CN" sz="2000" dirty="0" smtClean="0"/>
              <a:t>/</a:t>
            </a:r>
            <a:r>
              <a:rPr lang="zh-CN" altLang="en-US" sz="2000" dirty="0" smtClean="0"/>
              <a:t>主存返回所请求的数据字给处理器</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2209800" y="4114800"/>
            <a:ext cx="4238625" cy="24098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请求页面不命中</a:t>
            </a:r>
            <a:r>
              <a:rPr lang="en-US" altLang="zh-CN" sz="2400" dirty="0" smtClean="0"/>
              <a:t>(</a:t>
            </a:r>
            <a:r>
              <a:rPr lang="zh-CN" altLang="en-US" sz="2400" dirty="0" smtClean="0"/>
              <a:t>由硬件</a:t>
            </a:r>
            <a:r>
              <a:rPr lang="en-US" altLang="zh-CN" sz="2400" dirty="0" smtClean="0"/>
              <a:t>+OS</a:t>
            </a:r>
            <a:r>
              <a:rPr lang="zh-CN" altLang="en-US" sz="2400" dirty="0" smtClean="0"/>
              <a:t>协作完成</a:t>
            </a:r>
            <a:r>
              <a:rPr lang="en-US" altLang="zh-CN" sz="2400" dirty="0" smtClean="0"/>
              <a:t>)</a:t>
            </a:r>
            <a:endParaRPr lang="en-US" altLang="zh-CN" sz="2000" dirty="0" smtClean="0"/>
          </a:p>
          <a:p>
            <a:pPr marL="914400" lvl="1" indent="-457200">
              <a:buFont typeface="+mj-lt"/>
              <a:buAutoNum type="arabicParenR"/>
            </a:pPr>
            <a:r>
              <a:rPr lang="zh-CN" altLang="en-US" sz="1800" dirty="0" smtClean="0"/>
              <a:t>第一步到第三步和命中时相同</a:t>
            </a:r>
            <a:endParaRPr lang="en-US" altLang="zh-CN" sz="1800" dirty="0" smtClean="0"/>
          </a:p>
          <a:p>
            <a:pPr marL="914400" lvl="1" indent="-457200">
              <a:buFont typeface="+mj-lt"/>
              <a:buAutoNum type="arabicParenR"/>
            </a:pPr>
            <a:r>
              <a:rPr lang="en-US" altLang="zh-CN" sz="1800" dirty="0" smtClean="0"/>
              <a:t>PTE</a:t>
            </a:r>
            <a:r>
              <a:rPr lang="zh-CN" altLang="en-US" sz="1800" dirty="0" smtClean="0"/>
              <a:t>中的有效位是零，</a:t>
            </a:r>
            <a:r>
              <a:rPr lang="en-US" altLang="zh-CN" sz="1800" dirty="0" smtClean="0"/>
              <a:t>MMU</a:t>
            </a:r>
            <a:r>
              <a:rPr lang="zh-CN" altLang="en-US" sz="1800" dirty="0" smtClean="0"/>
              <a:t>触发一个异常，传递</a:t>
            </a:r>
            <a:r>
              <a:rPr lang="en-US" altLang="zh-CN" sz="1800" dirty="0" smtClean="0"/>
              <a:t>CPU</a:t>
            </a:r>
            <a:r>
              <a:rPr lang="zh-CN" altLang="en-US" sz="1800" dirty="0" smtClean="0"/>
              <a:t>中的控制到操作系统内核中的缺页异常处理程序</a:t>
            </a:r>
            <a:endParaRPr lang="en-US" altLang="zh-CN" sz="1800" dirty="0" smtClean="0"/>
          </a:p>
          <a:p>
            <a:pPr marL="914400" lvl="1" indent="-457200">
              <a:buFont typeface="+mj-lt"/>
              <a:buAutoNum type="arabicParenR"/>
            </a:pPr>
            <a:r>
              <a:rPr lang="zh-CN" altLang="en-US" sz="1800" dirty="0" smtClean="0"/>
              <a:t>缺页处理程序确定出物理存储器中的牺牲页，如果这个页面已经被修改了，则把它</a:t>
            </a:r>
            <a:r>
              <a:rPr lang="en-US" altLang="zh-CN" sz="1800" dirty="0" smtClean="0"/>
              <a:t>swap</a:t>
            </a:r>
            <a:r>
              <a:rPr lang="zh-CN" altLang="en-US" sz="1800" dirty="0" smtClean="0"/>
              <a:t>到磁盘</a:t>
            </a:r>
            <a:endParaRPr lang="en-US" altLang="zh-CN" sz="1800" dirty="0" smtClean="0"/>
          </a:p>
          <a:p>
            <a:pPr marL="914400" lvl="1" indent="-457200">
              <a:buFont typeface="+mj-lt"/>
              <a:buAutoNum type="arabicParenR"/>
            </a:pPr>
            <a:r>
              <a:rPr lang="zh-CN" altLang="en-US" sz="1800" dirty="0" smtClean="0"/>
              <a:t>缺页处理程序调入新的页面，并更新存储器中的</a:t>
            </a:r>
            <a:r>
              <a:rPr lang="en-US" altLang="zh-CN" sz="1800" dirty="0" smtClean="0"/>
              <a:t>PTE</a:t>
            </a:r>
          </a:p>
          <a:p>
            <a:pPr marL="914400" lvl="1" indent="-457200">
              <a:buFont typeface="+mj-lt"/>
              <a:buAutoNum type="arabicParenR"/>
            </a:pPr>
            <a:r>
              <a:rPr lang="zh-CN" altLang="en-US" sz="1800" dirty="0" smtClean="0"/>
              <a:t>缺页处理程序返回到原来的进程，再次执行导致缺页的指令。</a:t>
            </a:r>
            <a:r>
              <a:rPr lang="en-US" altLang="zh-CN" sz="1800" dirty="0" smtClean="0"/>
              <a:t>CPU</a:t>
            </a:r>
            <a:r>
              <a:rPr lang="zh-CN" altLang="en-US" sz="1800" dirty="0" smtClean="0"/>
              <a:t>将引起缺页的虚拟地址重新发送给</a:t>
            </a:r>
            <a:r>
              <a:rPr lang="en-US" altLang="zh-CN" sz="1800" dirty="0" smtClean="0"/>
              <a:t>MMU</a:t>
            </a:r>
            <a:r>
              <a:rPr lang="zh-CN" altLang="en-US" sz="1800" dirty="0" smtClean="0"/>
              <a:t>。因为虚拟页面现在缓存在物理存储器中，所以会命中</a:t>
            </a:r>
            <a:endParaRPr lang="en-US" altLang="zh-CN" sz="1800" dirty="0" smtClean="0"/>
          </a:p>
          <a:p>
            <a:pPr lvl="1"/>
            <a:endParaRPr lang="en-US" altLang="zh-CN" sz="1800" dirty="0" smtClean="0"/>
          </a:p>
        </p:txBody>
      </p:sp>
      <p:pic>
        <p:nvPicPr>
          <p:cNvPr id="3074" name="Picture 2"/>
          <p:cNvPicPr>
            <a:picLocks noChangeAspect="1" noChangeArrowheads="1"/>
          </p:cNvPicPr>
          <p:nvPr/>
        </p:nvPicPr>
        <p:blipFill>
          <a:blip r:embed="rId3" cstate="print"/>
          <a:srcRect/>
          <a:stretch>
            <a:fillRect/>
          </a:stretch>
        </p:blipFill>
        <p:spPr bwMode="auto">
          <a:xfrm>
            <a:off x="1905000" y="4349998"/>
            <a:ext cx="5629275" cy="250800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Integrating Cache and VM</a:t>
            </a:r>
            <a:endParaRPr lang="en-US" altLang="zh-CN" sz="2000" dirty="0" smtClean="0"/>
          </a:p>
          <a:p>
            <a:pPr lvl="1"/>
            <a:r>
              <a:rPr lang="zh-CN" altLang="en-US" sz="2000" dirty="0" smtClean="0"/>
              <a:t>在即使用虚拟存储器又使用</a:t>
            </a:r>
            <a:r>
              <a:rPr lang="en-US" altLang="zh-CN" sz="2000" dirty="0" smtClean="0"/>
              <a:t>SRAM</a:t>
            </a:r>
            <a:r>
              <a:rPr lang="zh-CN" altLang="en-US" sz="2000" dirty="0" smtClean="0"/>
              <a:t>高速缓存的系统，都存在应该使用虚拟地址还是物理地址来访问</a:t>
            </a:r>
            <a:r>
              <a:rPr lang="en-US" altLang="zh-CN" sz="2000" dirty="0" smtClean="0"/>
              <a:t>SRAM</a:t>
            </a:r>
            <a:r>
              <a:rPr lang="zh-CN" altLang="en-US" sz="2000" dirty="0" smtClean="0"/>
              <a:t>的问题。大多数系统选择物理地址。使用物理地址，多个进程同时在高速缓存中占有存储块和共享来自相同虚拟页面的块成为简单的事情。而且高速缓存无需处理保护问题，因为访问权限的检查是地址翻译过程的一部分</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371600" y="3429000"/>
            <a:ext cx="6419850" cy="2895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利用</a:t>
            </a:r>
            <a:r>
              <a:rPr lang="en-US" altLang="zh-CN" sz="2400" dirty="0" smtClean="0"/>
              <a:t>TLB</a:t>
            </a:r>
            <a:r>
              <a:rPr lang="zh-CN" altLang="en-US" sz="2400" dirty="0" smtClean="0"/>
              <a:t>加速地址翻译</a:t>
            </a:r>
            <a:endParaRPr lang="en-US" altLang="zh-CN" sz="2000" dirty="0" smtClean="0"/>
          </a:p>
          <a:p>
            <a:pPr lvl="1"/>
            <a:r>
              <a:rPr lang="zh-CN" altLang="en-US" sz="2000" dirty="0" smtClean="0"/>
              <a:t>每次</a:t>
            </a:r>
            <a:r>
              <a:rPr lang="en-US" altLang="zh-CN" sz="2000" dirty="0" smtClean="0"/>
              <a:t>CPU</a:t>
            </a:r>
            <a:r>
              <a:rPr lang="zh-CN" altLang="en-US" sz="2000" dirty="0" smtClean="0"/>
              <a:t>产生一个虚拟地址，</a:t>
            </a:r>
            <a:r>
              <a:rPr lang="en-US" altLang="zh-CN" sz="2000" dirty="0" smtClean="0"/>
              <a:t>MMU</a:t>
            </a:r>
            <a:r>
              <a:rPr lang="zh-CN" altLang="en-US" sz="2000" dirty="0" smtClean="0"/>
              <a:t>就必须查阅一个</a:t>
            </a:r>
            <a:r>
              <a:rPr lang="en-US" altLang="zh-CN" sz="2000" dirty="0" smtClean="0"/>
              <a:t>PTE</a:t>
            </a:r>
            <a:r>
              <a:rPr lang="zh-CN" altLang="en-US" sz="2000" dirty="0" smtClean="0"/>
              <a:t>，以便将虚拟地址翻译成物理地址。如果地址不在</a:t>
            </a:r>
            <a:r>
              <a:rPr lang="en-US" altLang="zh-CN" sz="2000" dirty="0" smtClean="0"/>
              <a:t>L1 cache</a:t>
            </a:r>
            <a:r>
              <a:rPr lang="zh-CN" altLang="en-US" sz="2000" dirty="0" smtClean="0"/>
              <a:t>里面，需要访问存储器</a:t>
            </a:r>
            <a:r>
              <a:rPr lang="en-US" altLang="zh-CN" sz="2000" dirty="0" smtClean="0"/>
              <a:t>(</a:t>
            </a:r>
            <a:r>
              <a:rPr lang="zh-CN" altLang="en-US" sz="2000" dirty="0" smtClean="0"/>
              <a:t>几十到几百个周期</a:t>
            </a:r>
            <a:r>
              <a:rPr lang="en-US" altLang="zh-CN" sz="2000" dirty="0" smtClean="0"/>
              <a:t>)</a:t>
            </a:r>
            <a:r>
              <a:rPr lang="zh-CN" altLang="en-US" sz="2000" dirty="0" smtClean="0"/>
              <a:t>，如果在</a:t>
            </a:r>
            <a:r>
              <a:rPr lang="en-US" altLang="zh-CN" sz="2000" dirty="0" smtClean="0"/>
              <a:t>L1 cache</a:t>
            </a:r>
            <a:r>
              <a:rPr lang="zh-CN" altLang="en-US" sz="2000" dirty="0" smtClean="0"/>
              <a:t>里面，则降到</a:t>
            </a:r>
            <a:r>
              <a:rPr lang="en-US" altLang="zh-CN" sz="2000" dirty="0" smtClean="0"/>
              <a:t>1</a:t>
            </a:r>
            <a:r>
              <a:rPr lang="zh-CN" altLang="en-US" sz="2000" dirty="0" smtClean="0"/>
              <a:t>个或</a:t>
            </a:r>
            <a:r>
              <a:rPr lang="en-US" altLang="zh-CN" sz="2000" dirty="0" smtClean="0"/>
              <a:t>2</a:t>
            </a:r>
            <a:r>
              <a:rPr lang="zh-CN" altLang="en-US" sz="2000" dirty="0" smtClean="0"/>
              <a:t>个周期。许多系统为了消除这样的开销，在</a:t>
            </a:r>
            <a:r>
              <a:rPr lang="en-US" altLang="zh-CN" sz="2000" dirty="0" smtClean="0">
                <a:solidFill>
                  <a:srgbClr val="FF0000"/>
                </a:solidFill>
              </a:rPr>
              <a:t>MMU</a:t>
            </a:r>
            <a:r>
              <a:rPr lang="zh-CN" altLang="en-US" sz="2000" dirty="0" smtClean="0">
                <a:solidFill>
                  <a:srgbClr val="FF0000"/>
                </a:solidFill>
              </a:rPr>
              <a:t>中</a:t>
            </a:r>
            <a:r>
              <a:rPr lang="zh-CN" altLang="en-US" sz="2000" dirty="0" smtClean="0"/>
              <a:t>包括了一个</a:t>
            </a:r>
            <a:r>
              <a:rPr lang="en-US" altLang="zh-CN" sz="2000" dirty="0" smtClean="0"/>
              <a:t>PTE</a:t>
            </a:r>
            <a:r>
              <a:rPr lang="zh-CN" altLang="en-US" sz="2000" dirty="0" smtClean="0"/>
              <a:t>的小缓存 </a:t>
            </a:r>
            <a:r>
              <a:rPr lang="en-US" altLang="zh-CN" sz="2000" dirty="0" smtClean="0"/>
              <a:t>– Translation </a:t>
            </a:r>
            <a:r>
              <a:rPr lang="en-US" altLang="zh-CN" sz="2000" dirty="0" err="1" smtClean="0"/>
              <a:t>Lookaside</a:t>
            </a:r>
            <a:r>
              <a:rPr lang="en-US" altLang="zh-CN" sz="2000" dirty="0" smtClean="0"/>
              <a:t> Buffer(TLB)</a:t>
            </a:r>
            <a:r>
              <a:rPr lang="zh-CN" altLang="en-US" sz="2000" dirty="0" smtClean="0"/>
              <a:t>。它是一个虚拟地址缓存，其中每一行都保存着一个由单个</a:t>
            </a:r>
            <a:r>
              <a:rPr lang="en-US" altLang="zh-CN" sz="2000" dirty="0" smtClean="0"/>
              <a:t>PET</a:t>
            </a:r>
            <a:r>
              <a:rPr lang="zh-CN" altLang="en-US" sz="2000" dirty="0" smtClean="0"/>
              <a:t>组成的块</a:t>
            </a:r>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685800" y="3485421"/>
            <a:ext cx="7953375" cy="337257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800725" y="685800"/>
            <a:ext cx="3343275" cy="838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多级页表</a:t>
            </a:r>
            <a:endParaRPr lang="en-US" altLang="zh-CN" sz="2000" dirty="0" smtClean="0"/>
          </a:p>
          <a:p>
            <a:pPr lvl="1"/>
            <a:r>
              <a:rPr lang="zh-CN" altLang="en-US" sz="2000" dirty="0" smtClean="0"/>
              <a:t>从两方面减少了存储器的要求</a:t>
            </a:r>
            <a:endParaRPr lang="en-US" altLang="zh-CN" sz="2000" dirty="0" smtClean="0"/>
          </a:p>
          <a:p>
            <a:pPr marL="1257300" lvl="2" indent="-342900">
              <a:buFont typeface="+mj-lt"/>
              <a:buAutoNum type="arabicParenR"/>
            </a:pPr>
            <a:r>
              <a:rPr lang="zh-CN" altLang="en-US" sz="1600" dirty="0" smtClean="0"/>
              <a:t>如果一级页表中的一个</a:t>
            </a:r>
            <a:r>
              <a:rPr lang="en-US" altLang="zh-CN" sz="1600" dirty="0" smtClean="0"/>
              <a:t>PTE</a:t>
            </a:r>
            <a:r>
              <a:rPr lang="zh-CN" altLang="en-US" sz="1600" dirty="0" smtClean="0"/>
              <a:t>是空的，那么相应的二级页表就根本不存在。对于典型的应用，</a:t>
            </a:r>
            <a:r>
              <a:rPr lang="en-US" altLang="zh-CN" sz="1600" dirty="0" smtClean="0"/>
              <a:t>4GB</a:t>
            </a:r>
            <a:r>
              <a:rPr lang="zh-CN" altLang="en-US" sz="1600" dirty="0" smtClean="0"/>
              <a:t>的虚拟地址空间的大部分都将是未分配的</a:t>
            </a:r>
            <a:endParaRPr lang="en-US" altLang="zh-CN" sz="1600" dirty="0" smtClean="0"/>
          </a:p>
          <a:p>
            <a:pPr marL="1257300" lvl="2" indent="-342900">
              <a:buFont typeface="+mj-lt"/>
              <a:buAutoNum type="arabicParenR"/>
            </a:pPr>
            <a:r>
              <a:rPr lang="zh-CN" altLang="en-US" sz="1600" dirty="0" smtClean="0"/>
              <a:t>只有一级页表才需要总是保存在主存中，虚拟存储器可以按需创建、页面调入或调出二级页表；只有经常被访问的二级页表才需要在主存中</a:t>
            </a:r>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3091295"/>
            <a:ext cx="5524500" cy="37667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多级页表地址翻译</a:t>
            </a:r>
            <a:endParaRPr lang="en-US" altLang="zh-CN" sz="2000" dirty="0" smtClean="0"/>
          </a:p>
          <a:p>
            <a:pPr lvl="1"/>
            <a:r>
              <a:rPr lang="en-US" altLang="zh-CN" sz="2000" dirty="0" smtClean="0"/>
              <a:t>TLB</a:t>
            </a:r>
            <a:r>
              <a:rPr lang="zh-CN" altLang="en-US" sz="2000" dirty="0" smtClean="0"/>
              <a:t>帮助降低访问</a:t>
            </a:r>
            <a:r>
              <a:rPr lang="en-US" altLang="zh-CN" sz="2000" dirty="0" smtClean="0"/>
              <a:t>PTE</a:t>
            </a:r>
            <a:r>
              <a:rPr lang="zh-CN" altLang="en-US" sz="2000" dirty="0" smtClean="0"/>
              <a:t>的次数</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990600" y="2286000"/>
            <a:ext cx="6962775" cy="2847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zh-CN" altLang="en-US" sz="2000" dirty="0" smtClean="0"/>
              <a:t>存储系统</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2438400" y="1639287"/>
            <a:ext cx="6372225" cy="521871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en-US" altLang="zh-CN" sz="2000" dirty="0" smtClean="0"/>
              <a:t>CT, CI, CO (Cache Tag, Cache Index, Cache Offset)</a:t>
            </a:r>
          </a:p>
        </p:txBody>
      </p:sp>
      <p:pic>
        <p:nvPicPr>
          <p:cNvPr id="9218" name="Picture 2"/>
          <p:cNvPicPr>
            <a:picLocks noChangeAspect="1" noChangeArrowheads="1"/>
          </p:cNvPicPr>
          <p:nvPr/>
        </p:nvPicPr>
        <p:blipFill>
          <a:blip r:embed="rId3" cstate="print"/>
          <a:srcRect/>
          <a:stretch>
            <a:fillRect/>
          </a:stretch>
        </p:blipFill>
        <p:spPr bwMode="auto">
          <a:xfrm>
            <a:off x="1295400" y="2038324"/>
            <a:ext cx="6648450" cy="481967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1,2,3  Page Table Entry format.  P = 1 for Linux always</a:t>
            </a:r>
          </a:p>
        </p:txBody>
      </p:sp>
      <p:pic>
        <p:nvPicPr>
          <p:cNvPr id="10243" name="Picture 3"/>
          <p:cNvPicPr>
            <a:picLocks noChangeAspect="1" noChangeArrowheads="1"/>
          </p:cNvPicPr>
          <p:nvPr/>
        </p:nvPicPr>
        <p:blipFill>
          <a:blip r:embed="rId3" cstate="print"/>
          <a:srcRect/>
          <a:stretch>
            <a:fillRect/>
          </a:stretch>
        </p:blipFill>
        <p:spPr bwMode="auto">
          <a:xfrm>
            <a:off x="1219200" y="2133600"/>
            <a:ext cx="6696075" cy="43815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4 Page Table Entry format.  P = 1 for Linux always</a:t>
            </a:r>
          </a:p>
        </p:txBody>
      </p:sp>
      <p:pic>
        <p:nvPicPr>
          <p:cNvPr id="11266" name="Picture 2"/>
          <p:cNvPicPr>
            <a:picLocks noChangeAspect="1" noChangeArrowheads="1"/>
          </p:cNvPicPr>
          <p:nvPr/>
        </p:nvPicPr>
        <p:blipFill>
          <a:blip r:embed="rId3" cstate="print"/>
          <a:srcRect/>
          <a:stretch>
            <a:fillRect/>
          </a:stretch>
        </p:blipFill>
        <p:spPr bwMode="auto">
          <a:xfrm>
            <a:off x="1219200" y="1981200"/>
            <a:ext cx="6562725" cy="4686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09600" y="1543050"/>
            <a:ext cx="7886700" cy="53149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System</a:t>
            </a:r>
            <a:endParaRPr lang="zh-CN" altLang="en-US"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914400" y="1600200"/>
            <a:ext cx="6677025" cy="4886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将虚拟存储器组织成一些区域</a:t>
            </a:r>
            <a:r>
              <a:rPr lang="en-US" altLang="zh-CN" sz="2000" dirty="0" smtClean="0"/>
              <a:t>(area)</a:t>
            </a:r>
            <a:r>
              <a:rPr lang="zh-CN" altLang="en-US" sz="2000" dirty="0" smtClean="0"/>
              <a:t>也叫做段</a:t>
            </a:r>
            <a:r>
              <a:rPr lang="en-US" altLang="zh-CN" sz="2000" dirty="0" smtClean="0"/>
              <a:t>(segment)</a:t>
            </a:r>
            <a:r>
              <a:rPr lang="zh-CN" altLang="en-US" sz="2000" dirty="0" smtClean="0"/>
              <a:t>的集合。一个</a:t>
            </a:r>
            <a:r>
              <a:rPr lang="en-US" altLang="zh-CN" sz="2000" dirty="0" smtClean="0"/>
              <a:t>area</a:t>
            </a:r>
            <a:r>
              <a:rPr lang="zh-CN" altLang="en-US" sz="2000" dirty="0" smtClean="0"/>
              <a:t>就是已经存在着的</a:t>
            </a:r>
            <a:r>
              <a:rPr lang="zh-CN" altLang="en-US" sz="2000" b="1" dirty="0" smtClean="0">
                <a:solidFill>
                  <a:srgbClr val="FF0000"/>
                </a:solidFill>
              </a:rPr>
              <a:t>已分配</a:t>
            </a:r>
            <a:r>
              <a:rPr lang="zh-CN" altLang="en-US" sz="2000" dirty="0" smtClean="0"/>
              <a:t>的虚拟存储器的连续片</a:t>
            </a:r>
            <a:r>
              <a:rPr lang="en-US" altLang="zh-CN" sz="2000" dirty="0" smtClean="0"/>
              <a:t>(chunk)</a:t>
            </a:r>
            <a:r>
              <a:rPr lang="zh-CN" altLang="en-US" sz="2000" dirty="0" smtClean="0"/>
              <a:t>，这些页是以某种方式相关联的。例如，代码段、数据段、堆、共享库段，以及用户栈都是不同的</a:t>
            </a:r>
            <a:r>
              <a:rPr lang="en-US" altLang="zh-CN" sz="2000" dirty="0" smtClean="0"/>
              <a:t>area</a:t>
            </a:r>
            <a:r>
              <a:rPr lang="zh-CN" altLang="en-US" sz="2000" dirty="0" smtClean="0"/>
              <a:t>。每个存在的虚拟页面都属于某个</a:t>
            </a:r>
            <a:r>
              <a:rPr lang="en-US" altLang="zh-CN" sz="2000" dirty="0" smtClean="0"/>
              <a:t>area</a:t>
            </a:r>
            <a:r>
              <a:rPr lang="zh-CN" altLang="en-US" sz="2000" dirty="0" smtClean="0"/>
              <a:t>中，</a:t>
            </a:r>
            <a:r>
              <a:rPr lang="zh-CN" altLang="en-US" sz="2000" dirty="0" smtClean="0">
                <a:solidFill>
                  <a:srgbClr val="FF0000"/>
                </a:solidFill>
              </a:rPr>
              <a:t>而不属于某个</a:t>
            </a:r>
            <a:r>
              <a:rPr lang="en-US" altLang="zh-CN" sz="2000" dirty="0" smtClean="0">
                <a:solidFill>
                  <a:srgbClr val="FF0000"/>
                </a:solidFill>
              </a:rPr>
              <a:t>area</a:t>
            </a:r>
            <a:r>
              <a:rPr lang="zh-CN" altLang="en-US" sz="2000" dirty="0" smtClean="0">
                <a:solidFill>
                  <a:srgbClr val="FF0000"/>
                </a:solidFill>
              </a:rPr>
              <a:t>的虚拟页是不存在的，并且不能被进程引用</a:t>
            </a:r>
            <a:r>
              <a:rPr lang="zh-CN" altLang="en-US" sz="2000" dirty="0" smtClean="0"/>
              <a:t>。</a:t>
            </a:r>
            <a:r>
              <a:rPr lang="en-US" altLang="zh-CN" sz="2000" dirty="0" smtClean="0"/>
              <a:t>Area</a:t>
            </a:r>
            <a:r>
              <a:rPr lang="zh-CN" altLang="en-US" sz="2000" dirty="0" smtClean="0"/>
              <a:t>的概念很重要，因为它允许虚拟地址空间有间隙。内核不用记录那些不存在的虚拟页，而这样的页也不占用存储器、磁盘或者内核本身的任何额外资源</a:t>
            </a:r>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内核为系统中的每个进程维护一个单独的</a:t>
            </a:r>
            <a:r>
              <a:rPr lang="en-US" altLang="zh-CN" sz="2000" dirty="0" err="1" smtClean="0"/>
              <a:t>task_struct</a:t>
            </a:r>
            <a:r>
              <a:rPr lang="zh-CN" altLang="en-US" sz="2000" dirty="0" smtClean="0"/>
              <a:t>。结构中的元素包含或者指向内核运行该进程所需要的所有信息</a:t>
            </a:r>
            <a:r>
              <a:rPr lang="en-US" altLang="zh-CN" sz="2000" dirty="0" smtClean="0"/>
              <a:t>(PID</a:t>
            </a:r>
            <a:r>
              <a:rPr lang="zh-CN" altLang="en-US" sz="2000" dirty="0" smtClean="0"/>
              <a:t>、指向用户栈的指针、可执行文件名字以及程序计数器</a:t>
            </a:r>
            <a:r>
              <a:rPr lang="en-US" altLang="zh-CN" sz="2000" dirty="0" smtClean="0"/>
              <a:t>)</a:t>
            </a:r>
          </a:p>
          <a:p>
            <a:pPr lvl="1"/>
            <a:r>
              <a:rPr lang="en-US" altLang="zh-CN" sz="2000" dirty="0" err="1" smtClean="0"/>
              <a:t>task_struct</a:t>
            </a:r>
            <a:r>
              <a:rPr lang="zh-CN" altLang="en-US" sz="2000" dirty="0" smtClean="0"/>
              <a:t>中的一个条目指向</a:t>
            </a:r>
            <a:r>
              <a:rPr lang="en-US" altLang="zh-CN" sz="2000" dirty="0" err="1" smtClean="0"/>
              <a:t>mm_struct</a:t>
            </a:r>
            <a:r>
              <a:rPr lang="zh-CN" altLang="en-US" sz="2000" dirty="0" smtClean="0"/>
              <a:t>，它描述了虚拟存储器的当前状态。其中</a:t>
            </a:r>
            <a:r>
              <a:rPr lang="en-US" altLang="zh-CN" sz="2000" dirty="0" err="1" smtClean="0"/>
              <a:t>pgd</a:t>
            </a:r>
            <a:r>
              <a:rPr lang="zh-CN" altLang="en-US" sz="2000" dirty="0" smtClean="0"/>
              <a:t>指向第一级页表</a:t>
            </a:r>
            <a:r>
              <a:rPr lang="en-US" altLang="zh-CN" sz="2000" dirty="0" smtClean="0"/>
              <a:t>(</a:t>
            </a:r>
            <a:r>
              <a:rPr lang="zh-CN" altLang="en-US" sz="2000" dirty="0" smtClean="0"/>
              <a:t>页全局目录</a:t>
            </a:r>
            <a:r>
              <a:rPr lang="en-US" altLang="zh-CN" sz="2000" dirty="0" smtClean="0"/>
              <a:t>)</a:t>
            </a:r>
            <a:r>
              <a:rPr lang="zh-CN" altLang="en-US" sz="2000" dirty="0" smtClean="0"/>
              <a:t>的基址，而</a:t>
            </a:r>
            <a:r>
              <a:rPr lang="en-US" altLang="zh-CN" sz="2000" dirty="0" err="1" smtClean="0"/>
              <a:t>mmap</a:t>
            </a:r>
            <a:r>
              <a:rPr lang="zh-CN" altLang="en-US" sz="2000" dirty="0" smtClean="0"/>
              <a:t>指向一个</a:t>
            </a:r>
            <a:r>
              <a:rPr lang="en-US" altLang="zh-CN" sz="2000" dirty="0" err="1" smtClean="0"/>
              <a:t>vm_area_structs</a:t>
            </a:r>
            <a:r>
              <a:rPr lang="zh-CN" altLang="en-US" sz="2000" dirty="0" smtClean="0"/>
              <a:t>的链表，其中每个</a:t>
            </a:r>
            <a:r>
              <a:rPr lang="en-US" altLang="zh-CN" sz="2000" dirty="0" err="1" smtClean="0"/>
              <a:t>vm_area_struct</a:t>
            </a:r>
            <a:r>
              <a:rPr lang="zh-CN" altLang="en-US" sz="2000" dirty="0" smtClean="0"/>
              <a:t>都描述了当前虚拟地址空间的一个</a:t>
            </a:r>
            <a:r>
              <a:rPr lang="en-US" altLang="zh-CN" sz="2000" dirty="0" smtClean="0"/>
              <a:t>area</a:t>
            </a:r>
            <a:r>
              <a:rPr lang="zh-CN" altLang="en-US" sz="2000" dirty="0" smtClean="0"/>
              <a:t>。当内核运行这个进程时，它就将</a:t>
            </a:r>
            <a:r>
              <a:rPr lang="en-US" altLang="zh-CN" sz="2000" dirty="0" err="1" smtClean="0"/>
              <a:t>pgd</a:t>
            </a:r>
            <a:r>
              <a:rPr lang="zh-CN" altLang="en-US" sz="2000" dirty="0" smtClean="0"/>
              <a:t>存放在</a:t>
            </a:r>
            <a:r>
              <a:rPr lang="en-US" altLang="zh-CN" sz="2000" dirty="0" smtClean="0"/>
              <a:t>CR3</a:t>
            </a:r>
            <a:r>
              <a:rPr lang="zh-CN" altLang="en-US" sz="2000" dirty="0" smtClean="0"/>
              <a:t>控制寄存器中</a:t>
            </a:r>
            <a:endParaRPr lang="en-US" altLang="zh-CN" sz="2000" dirty="0" smtClean="0"/>
          </a:p>
          <a:p>
            <a:pPr lvl="2"/>
            <a:r>
              <a:rPr lang="en-US" altLang="zh-CN" sz="1800" dirty="0" err="1" smtClean="0"/>
              <a:t>vm_start</a:t>
            </a:r>
            <a:r>
              <a:rPr lang="zh-CN" altLang="en-US" sz="1800" dirty="0" smtClean="0"/>
              <a:t>：指向这个</a:t>
            </a:r>
            <a:r>
              <a:rPr lang="en-US" altLang="zh-CN" sz="1800" dirty="0" smtClean="0"/>
              <a:t>area</a:t>
            </a:r>
            <a:r>
              <a:rPr lang="zh-CN" altLang="en-US" sz="1800" dirty="0" smtClean="0"/>
              <a:t>的起始处</a:t>
            </a:r>
            <a:endParaRPr lang="en-US" altLang="zh-CN" sz="1800" dirty="0" smtClean="0"/>
          </a:p>
          <a:p>
            <a:pPr lvl="2"/>
            <a:r>
              <a:rPr lang="en-US" altLang="zh-CN" sz="1800" dirty="0" err="1" smtClean="0"/>
              <a:t>vm_end</a:t>
            </a:r>
            <a:r>
              <a:rPr lang="zh-CN" altLang="en-US" sz="1800" dirty="0" smtClean="0"/>
              <a:t>：指向这个</a:t>
            </a:r>
            <a:r>
              <a:rPr lang="en-US" altLang="zh-CN" sz="1800" dirty="0" smtClean="0"/>
              <a:t>area</a:t>
            </a:r>
            <a:r>
              <a:rPr lang="zh-CN" altLang="en-US" sz="1800" dirty="0" smtClean="0"/>
              <a:t>的结束处</a:t>
            </a:r>
            <a:endParaRPr lang="en-US" altLang="zh-CN" sz="1800" dirty="0" smtClean="0"/>
          </a:p>
          <a:p>
            <a:pPr lvl="2"/>
            <a:r>
              <a:rPr lang="en-US" altLang="zh-CN" sz="1800" dirty="0" err="1" smtClean="0"/>
              <a:t>vm_prot</a:t>
            </a:r>
            <a:r>
              <a:rPr lang="zh-CN" altLang="en-US" sz="1800" dirty="0" smtClean="0"/>
              <a:t>：描述这个</a:t>
            </a:r>
            <a:r>
              <a:rPr lang="en-US" altLang="zh-CN" sz="1800" dirty="0" smtClean="0"/>
              <a:t>area</a:t>
            </a:r>
            <a:r>
              <a:rPr lang="zh-CN" altLang="en-US" sz="1800" dirty="0" smtClean="0"/>
              <a:t>内包含的所有页的读写许可权限</a:t>
            </a:r>
            <a:endParaRPr lang="en-US" altLang="zh-CN" sz="1800" dirty="0" smtClean="0"/>
          </a:p>
          <a:p>
            <a:pPr lvl="2"/>
            <a:r>
              <a:rPr lang="en-US" altLang="zh-CN" sz="1800" dirty="0" err="1" smtClean="0"/>
              <a:t>vm_flags</a:t>
            </a:r>
            <a:r>
              <a:rPr lang="zh-CN" altLang="en-US" sz="1800" dirty="0" smtClean="0"/>
              <a:t>：</a:t>
            </a:r>
            <a:r>
              <a:rPr lang="zh-CN" altLang="en-US" sz="1800" dirty="0" smtClean="0">
                <a:solidFill>
                  <a:srgbClr val="FF0000"/>
                </a:solidFill>
              </a:rPr>
              <a:t>描述这个区域内的页面是与其它进程共享的，还是这个进程私有的以及其它一些信息</a:t>
            </a:r>
            <a:endParaRPr lang="en-US" altLang="zh-CN" sz="1800" dirty="0" smtClean="0">
              <a:solidFill>
                <a:srgbClr val="FF0000"/>
              </a:solidFill>
            </a:endParaRPr>
          </a:p>
          <a:p>
            <a:pPr lvl="2"/>
            <a:r>
              <a:rPr lang="en-US" altLang="zh-CN" sz="1800" dirty="0" err="1" smtClean="0"/>
              <a:t>vm_next</a:t>
            </a:r>
            <a:r>
              <a:rPr lang="zh-CN" altLang="en-US" sz="1800" dirty="0" smtClean="0"/>
              <a:t>：指向链表中的下一个</a:t>
            </a:r>
            <a:r>
              <a:rPr lang="en-US" altLang="zh-CN" sz="1800" dirty="0" smtClean="0"/>
              <a:t>area</a:t>
            </a:r>
            <a:r>
              <a:rPr lang="zh-CN" altLang="en-US" sz="1800" dirty="0" smtClean="0"/>
              <a:t>结构</a:t>
            </a:r>
            <a:endParaRPr lang="en-US" altLang="zh-CN" sz="1800" dirty="0" smtClean="0"/>
          </a:p>
          <a:p>
            <a:pPr lvl="2"/>
            <a:endParaRPr lang="en-US" altLang="zh-CN" sz="16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endParaRPr lang="en-US" altLang="zh-CN" sz="1600" dirty="0" smtClean="0"/>
          </a:p>
          <a:p>
            <a:pPr lvl="1"/>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1295400" y="1600200"/>
            <a:ext cx="6353175" cy="4448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a:t>
            </a:r>
            <a:r>
              <a:rPr lang="zh-CN" altLang="en-US" sz="2400" dirty="0" smtClean="0"/>
              <a:t>缺页异常处理</a:t>
            </a:r>
          </a:p>
          <a:p>
            <a:pPr lvl="1"/>
            <a:r>
              <a:rPr lang="zh-CN" altLang="en-US" sz="2000" dirty="0" smtClean="0"/>
              <a:t>假设</a:t>
            </a:r>
            <a:r>
              <a:rPr lang="en-US" altLang="zh-CN" sz="2000" dirty="0" smtClean="0"/>
              <a:t>MMU</a:t>
            </a:r>
            <a:r>
              <a:rPr lang="zh-CN" altLang="en-US" sz="2000" dirty="0" smtClean="0"/>
              <a:t>触发了一个缺页，这个异常导致控制转移到内核缺页处理程序。处理程序执行下列步骤</a:t>
            </a:r>
            <a:endParaRPr lang="en-US" altLang="zh-CN" sz="2000" dirty="0" smtClean="0"/>
          </a:p>
          <a:p>
            <a:pPr marL="1257300" lvl="2" indent="-342900">
              <a:buFont typeface="+mj-lt"/>
              <a:buAutoNum type="arabicParenR"/>
            </a:pPr>
            <a:r>
              <a:rPr lang="zh-CN" altLang="en-US" sz="1800" dirty="0" smtClean="0"/>
              <a:t>虚拟地址是合法的吗？换句话说，虚拟地址在某个</a:t>
            </a:r>
            <a:r>
              <a:rPr lang="en-US" altLang="zh-CN" sz="1800" dirty="0" smtClean="0"/>
              <a:t>area</a:t>
            </a:r>
            <a:r>
              <a:rPr lang="zh-CN" altLang="en-US" sz="1800" dirty="0" smtClean="0"/>
              <a:t>结构定义的区域内吗？缺页处理程序搜索</a:t>
            </a:r>
            <a:r>
              <a:rPr lang="en-US" altLang="zh-CN" sz="1800" dirty="0" smtClean="0"/>
              <a:t>area</a:t>
            </a:r>
            <a:r>
              <a:rPr lang="zh-CN" altLang="en-US" sz="1800" dirty="0" smtClean="0"/>
              <a:t>结构链表，把虚拟地址和每个区域结构中的</a:t>
            </a:r>
            <a:r>
              <a:rPr lang="en-US" altLang="zh-CN" sz="1800" dirty="0" err="1" smtClean="0"/>
              <a:t>vm_start</a:t>
            </a:r>
            <a:r>
              <a:rPr lang="zh-CN" altLang="en-US" sz="1800" dirty="0" smtClean="0"/>
              <a:t>和</a:t>
            </a:r>
            <a:r>
              <a:rPr lang="en-US" altLang="zh-CN" sz="1800" dirty="0" err="1" smtClean="0"/>
              <a:t>vm_end</a:t>
            </a:r>
            <a:r>
              <a:rPr lang="zh-CN" altLang="en-US" sz="1800" dirty="0" smtClean="0"/>
              <a:t>作比较。如果这个指令时不合法的，那么缺页处理程序就触发一个</a:t>
            </a:r>
            <a:r>
              <a:rPr lang="en-US" altLang="zh-CN" sz="1800" dirty="0" smtClean="0"/>
              <a:t>segment fault</a:t>
            </a:r>
            <a:r>
              <a:rPr lang="zh-CN" altLang="en-US" sz="1800" dirty="0" smtClean="0"/>
              <a:t>，从而终止进程。</a:t>
            </a:r>
            <a:r>
              <a:rPr lang="en-US" altLang="zh-CN" sz="1800" dirty="0" smtClean="0"/>
              <a:t>Linux</a:t>
            </a:r>
            <a:r>
              <a:rPr lang="zh-CN" altLang="en-US" sz="1800" dirty="0" smtClean="0"/>
              <a:t>在链表中构建一棵树，并在树上进行查找，从而加快查找速度</a:t>
            </a:r>
            <a:endParaRPr lang="en-US" altLang="zh-CN" sz="1800" dirty="0" smtClean="0"/>
          </a:p>
          <a:p>
            <a:pPr marL="1257300" lvl="2" indent="-342900">
              <a:buFont typeface="+mj-lt"/>
              <a:buAutoNum type="arabicParenR"/>
            </a:pPr>
            <a:r>
              <a:rPr lang="zh-CN" altLang="en-US" sz="1800" dirty="0" smtClean="0"/>
              <a:t>试图进行的存储器访问是否合法？换句话说，进程是否有读、写或者执行这个区域内页面的权限？如果访问不合法，缺页处理程序会触发一个保护异常，从而终止进程</a:t>
            </a:r>
            <a:endParaRPr lang="en-US" altLang="zh-CN" sz="1800" dirty="0" smtClean="0"/>
          </a:p>
          <a:p>
            <a:pPr marL="1257300" lvl="2" indent="-342900">
              <a:buFont typeface="+mj-lt"/>
              <a:buAutoNum type="arabicParenR"/>
            </a:pPr>
            <a:r>
              <a:rPr lang="zh-CN" altLang="en-US" sz="1800" dirty="0" smtClean="0"/>
              <a:t>此刻，内核知道了这个缺页是由于对合法的虚拟地址进行合的操作造成的。内核选择牺牲一个页面，如果这个牺牲的页面被修改过，那么就将它交换出去，换入新的页面并更新页表。当缺页处理程序返回时，</a:t>
            </a:r>
            <a:r>
              <a:rPr lang="en-US" altLang="zh-CN" sz="1800" dirty="0" smtClean="0"/>
              <a:t>CPU</a:t>
            </a:r>
            <a:r>
              <a:rPr lang="zh-CN" altLang="en-US" sz="1800" dirty="0" smtClean="0"/>
              <a:t>重新启动引起缺页的指令，这条指令将再次发送虚拟地址到</a:t>
            </a:r>
            <a:r>
              <a:rPr lang="en-US" altLang="zh-CN" sz="1800" dirty="0" smtClean="0"/>
              <a:t>MMU</a:t>
            </a:r>
            <a:r>
              <a:rPr lang="zh-CN" altLang="en-US" sz="1800" dirty="0" smtClean="0"/>
              <a:t>。这次</a:t>
            </a:r>
            <a:r>
              <a:rPr lang="en-US" altLang="zh-CN" sz="1800" dirty="0" smtClean="0"/>
              <a:t>MMU</a:t>
            </a:r>
            <a:r>
              <a:rPr lang="zh-CN" altLang="en-US" sz="1800" dirty="0" smtClean="0"/>
              <a:t>就能正常翻译此地址了，而不会再产生缺页中断</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altLang="zh-CN" sz="2400" dirty="0" smtClean="0"/>
              <a:t>page fault handling</a:t>
            </a:r>
            <a:endParaRPr lang="zh-CN" altLang="en-US" sz="2400" dirty="0" smtClean="0"/>
          </a:p>
          <a:p>
            <a:pPr lvl="1"/>
            <a:endParaRPr lang="en-US" altLang="zh-CN" sz="1600" dirty="0" smtClean="0"/>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524000" y="1828800"/>
            <a:ext cx="5734050" cy="4371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en-US" sz="2400" dirty="0" smtClean="0"/>
              <a:t>Linux</a:t>
            </a:r>
            <a:r>
              <a:rPr lang="zh-CN" altLang="en-US" sz="2400" dirty="0" smtClean="0"/>
              <a:t> 存储器映射</a:t>
            </a:r>
            <a:r>
              <a:rPr lang="en-US" altLang="zh-CN" sz="2400" dirty="0" smtClean="0"/>
              <a:t>(memory mapping)</a:t>
            </a:r>
            <a:endParaRPr lang="zh-CN" altLang="en-US" sz="2400" dirty="0" smtClean="0"/>
          </a:p>
          <a:p>
            <a:pPr lvl="1"/>
            <a:r>
              <a:rPr lang="en-US" altLang="zh-CN" sz="2000" dirty="0" smtClean="0"/>
              <a:t>Linux</a:t>
            </a:r>
            <a:r>
              <a:rPr lang="zh-CN" altLang="en-US" sz="2000" dirty="0" smtClean="0"/>
              <a:t>通过将一个虚拟存储器区域</a:t>
            </a:r>
            <a:r>
              <a:rPr lang="en-US" altLang="zh-CN" sz="2000" dirty="0" smtClean="0"/>
              <a:t>(area)</a:t>
            </a:r>
            <a:r>
              <a:rPr lang="zh-CN" altLang="en-US" sz="2000" dirty="0" smtClean="0"/>
              <a:t>与一个磁盘上的对象</a:t>
            </a:r>
            <a:r>
              <a:rPr lang="en-US" altLang="zh-CN" sz="2000" dirty="0" smtClean="0"/>
              <a:t>(object)</a:t>
            </a:r>
            <a:r>
              <a:rPr lang="zh-CN" altLang="en-US" sz="2000" dirty="0" smtClean="0"/>
              <a:t>关联起来，以初始化这个虚拟存储器区域的内容，此过程称为存储器映射。虚拟存储器区域可以映射到两种类型的对象中的一种。无论哪种情况，一旦一个虚拟页面被初始化了，它就在一个由内核维护的专门的交换文件</a:t>
            </a:r>
            <a:r>
              <a:rPr lang="en-US" altLang="zh-CN" sz="2000" dirty="0" smtClean="0"/>
              <a:t>(swap file/space/area)</a:t>
            </a:r>
            <a:r>
              <a:rPr lang="zh-CN" altLang="en-US" sz="2000" dirty="0" smtClean="0"/>
              <a:t>之间换来换去。</a:t>
            </a:r>
            <a:r>
              <a:rPr lang="zh-CN" altLang="en-US" sz="2000" b="1" dirty="0" smtClean="0">
                <a:solidFill>
                  <a:srgbClr val="FF0000"/>
                </a:solidFill>
              </a:rPr>
              <a:t>所以，交换空间限制着当前运行的进程能够分配的虚拟页面的总数</a:t>
            </a:r>
            <a:endParaRPr lang="en-US" altLang="zh-CN" sz="2000" dirty="0" smtClean="0"/>
          </a:p>
          <a:p>
            <a:pPr marL="1257300" lvl="2" indent="-342900">
              <a:buFont typeface="+mj-lt"/>
              <a:buAutoNum type="arabicParenR"/>
            </a:pPr>
            <a:r>
              <a:rPr lang="en-US" altLang="zh-CN" sz="1800" dirty="0" smtClean="0"/>
              <a:t>Unix</a:t>
            </a:r>
            <a:r>
              <a:rPr lang="zh-CN" altLang="en-US" sz="1800" dirty="0" smtClean="0"/>
              <a:t>文件系统中的普通文件：一些区域可以映射到一个普通磁盘文件的连续部分。</a:t>
            </a:r>
            <a:r>
              <a:rPr lang="zh-CN" altLang="en-US" sz="1800" dirty="0" smtClean="0">
                <a:solidFill>
                  <a:srgbClr val="FF0000"/>
                </a:solidFill>
              </a:rPr>
              <a:t>文件区</a:t>
            </a:r>
            <a:r>
              <a:rPr lang="en-US" altLang="zh-CN" sz="1800" dirty="0" smtClean="0">
                <a:solidFill>
                  <a:srgbClr val="FF0000"/>
                </a:solidFill>
              </a:rPr>
              <a:t>(section)</a:t>
            </a:r>
            <a:r>
              <a:rPr lang="zh-CN" altLang="en-US" sz="1800" dirty="0" smtClean="0">
                <a:solidFill>
                  <a:srgbClr val="FF0000"/>
                </a:solidFill>
              </a:rPr>
              <a:t>被分成页大小的片，每一片包含一个虚拟页面的初始内容。因为按需进行页面调度，所有这些虚拟页面没有实际交换进入物理存储器，直到</a:t>
            </a:r>
            <a:r>
              <a:rPr lang="en-US" altLang="zh-CN" sz="1800" dirty="0" smtClean="0">
                <a:solidFill>
                  <a:srgbClr val="FF0000"/>
                </a:solidFill>
              </a:rPr>
              <a:t>CPU</a:t>
            </a:r>
            <a:r>
              <a:rPr lang="zh-CN" altLang="en-US" sz="1800" dirty="0" smtClean="0">
                <a:solidFill>
                  <a:srgbClr val="FF0000"/>
                </a:solidFill>
              </a:rPr>
              <a:t>第一次引用到页面</a:t>
            </a:r>
            <a:r>
              <a:rPr lang="en-US" altLang="zh-CN" sz="1800" dirty="0" smtClean="0">
                <a:solidFill>
                  <a:srgbClr val="FF0000"/>
                </a:solidFill>
              </a:rPr>
              <a:t>(</a:t>
            </a:r>
            <a:r>
              <a:rPr lang="zh-CN" altLang="en-US" sz="1800" dirty="0" smtClean="0">
                <a:solidFill>
                  <a:srgbClr val="FF0000"/>
                </a:solidFill>
              </a:rPr>
              <a:t>即发射一个虚拟地址，落在这个页面的地址空间范围之内</a:t>
            </a:r>
            <a:r>
              <a:rPr lang="en-US" altLang="zh-CN" sz="1800" dirty="0" smtClean="0">
                <a:solidFill>
                  <a:srgbClr val="FF0000"/>
                </a:solidFill>
              </a:rPr>
              <a:t>)</a:t>
            </a:r>
            <a:r>
              <a:rPr lang="zh-CN" altLang="en-US" sz="1800" dirty="0" smtClean="0"/>
              <a:t>。如果区域</a:t>
            </a:r>
            <a:r>
              <a:rPr lang="en-US" altLang="zh-CN" sz="1800" dirty="0" smtClean="0"/>
              <a:t>area</a:t>
            </a:r>
            <a:r>
              <a:rPr lang="zh-CN" altLang="en-US" sz="1800" dirty="0" smtClean="0"/>
              <a:t>比文件区</a:t>
            </a:r>
            <a:r>
              <a:rPr lang="en-US" altLang="zh-CN" sz="1800" dirty="0" smtClean="0"/>
              <a:t>section</a:t>
            </a:r>
            <a:r>
              <a:rPr lang="zh-CN" altLang="en-US" sz="1800" dirty="0" smtClean="0"/>
              <a:t>要大，那么就用零填充这个</a:t>
            </a:r>
            <a:r>
              <a:rPr lang="en-US" altLang="zh-CN" sz="1800" dirty="0" smtClean="0"/>
              <a:t>area</a:t>
            </a:r>
            <a:r>
              <a:rPr lang="zh-CN" altLang="en-US" sz="1800" dirty="0" smtClean="0"/>
              <a:t>的余下部分</a:t>
            </a:r>
            <a:endParaRPr lang="en-US" altLang="zh-CN" sz="1800" dirty="0" smtClean="0"/>
          </a:p>
          <a:p>
            <a:pPr marL="1257300" lvl="2" indent="-342900">
              <a:buFont typeface="+mj-lt"/>
              <a:buAutoNum type="arabicParenR"/>
            </a:pPr>
            <a:r>
              <a:rPr lang="zh-CN" altLang="en-US" sz="1800" dirty="0" smtClean="0"/>
              <a:t>匿名文件</a:t>
            </a:r>
            <a:r>
              <a:rPr lang="en-US" altLang="zh-CN" sz="1800" dirty="0" smtClean="0"/>
              <a:t>(demand-zero page)</a:t>
            </a:r>
            <a:r>
              <a:rPr lang="zh-CN" altLang="en-US" sz="1800" dirty="0" smtClean="0"/>
              <a:t>：一个</a:t>
            </a:r>
            <a:r>
              <a:rPr lang="en-US" altLang="zh-CN" sz="1800" dirty="0" smtClean="0"/>
              <a:t>area</a:t>
            </a:r>
            <a:r>
              <a:rPr lang="zh-CN" altLang="en-US" sz="1800" dirty="0" smtClean="0"/>
              <a:t>可以映射到匿名文件，匿名文件是由内核创建的，包含的全是二进制零。</a:t>
            </a:r>
            <a:r>
              <a:rPr lang="en-US" altLang="zh-CN" sz="1800" dirty="0" smtClean="0">
                <a:solidFill>
                  <a:srgbClr val="FF0000"/>
                </a:solidFill>
              </a:rPr>
              <a:t>CPU</a:t>
            </a:r>
            <a:r>
              <a:rPr lang="zh-CN" altLang="en-US" sz="1800" dirty="0" smtClean="0">
                <a:solidFill>
                  <a:srgbClr val="FF0000"/>
                </a:solidFill>
              </a:rPr>
              <a:t>第一次引用这样的区域内的虚拟页面时，内核就在物理存储器中找到一个合适的牺牲页面，用二进制零覆盖牺牲的页面并更新页表，将这个页面标记为是驻留在存储器中的。</a:t>
            </a:r>
            <a:r>
              <a:rPr lang="zh-CN" altLang="en-US" sz="1800" dirty="0" smtClean="0"/>
              <a:t>注意在磁盘和存储器之间并没有实际的数据传送。</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再看共享对象</a:t>
            </a:r>
          </a:p>
          <a:p>
            <a:pPr lvl="1"/>
            <a:r>
              <a:rPr lang="zh-CN" altLang="en-US" sz="2000" dirty="0" smtClean="0"/>
              <a:t>一个对象可以被映射到虚拟存储器的一个区域，要么作为共享对象，要么作为私有对象。</a:t>
            </a:r>
            <a:endParaRPr lang="en-US" altLang="zh-CN" sz="2000" dirty="0" smtClean="0"/>
          </a:p>
          <a:p>
            <a:pPr lvl="1"/>
            <a:r>
              <a:rPr lang="zh-CN" altLang="en-US" sz="2000" dirty="0" smtClean="0"/>
              <a:t>如果一个进程将一个共享对象映射到它的虚拟地址空间的一个区域内，那么这个进程对这个区域的任何写操作，对于那些把这个共享对象映射到它们虚拟存储器的其它进程而言也是可见的。而且，这些变化也会反映到磁盘上的原始对象中</a:t>
            </a:r>
            <a:endParaRPr lang="en-US" altLang="zh-CN" sz="2000" dirty="0" smtClean="0"/>
          </a:p>
          <a:p>
            <a:pPr lvl="1"/>
            <a:r>
              <a:rPr lang="zh-CN" altLang="en-US" sz="2000" dirty="0" smtClean="0"/>
              <a:t>另一方面，对一个映射到私有对象的区域做的改变，对于其它进程来说是不可见的，并且进程对这个区域所做的任何写操作都不会反映在磁盘上的对象中。</a:t>
            </a:r>
            <a:endParaRPr lang="en-US" altLang="zh-CN" sz="2000" dirty="0" smtClean="0"/>
          </a:p>
          <a:p>
            <a:pPr lvl="1"/>
            <a:r>
              <a:rPr lang="zh-CN" altLang="en-US" sz="2000" dirty="0" smtClean="0"/>
              <a:t>一个映射到共享对象的虚拟存储区域叫做共享区域；类似地，也有私有区域</a:t>
            </a:r>
            <a:endParaRPr lang="en-US" altLang="zh-CN" sz="2000" dirty="0" smtClean="0"/>
          </a:p>
          <a:p>
            <a:pPr lvl="1"/>
            <a:r>
              <a:rPr lang="zh-CN" altLang="en-US" sz="2000" dirty="0" smtClean="0"/>
              <a:t>每个对象都有一个唯一的名字</a:t>
            </a:r>
            <a:r>
              <a:rPr lang="en-US" altLang="zh-CN" sz="2000" dirty="0" smtClean="0"/>
              <a:t>(for </a:t>
            </a:r>
            <a:r>
              <a:rPr lang="en-US" altLang="zh-CN" sz="2000" dirty="0" err="1" smtClean="0"/>
              <a:t>eg</a:t>
            </a:r>
            <a:r>
              <a:rPr lang="en-US" altLang="zh-CN" sz="2000" dirty="0" smtClean="0"/>
              <a:t>, file name with </a:t>
            </a:r>
            <a:r>
              <a:rPr lang="en-US" altLang="zh-CN" sz="2000" dirty="0" err="1" smtClean="0"/>
              <a:t>fullpath</a:t>
            </a:r>
            <a:r>
              <a:rPr lang="en-US" altLang="zh-CN" sz="2000" dirty="0" smtClean="0"/>
              <a:t>)</a:t>
            </a:r>
            <a:r>
              <a:rPr lang="zh-CN" altLang="en-US" sz="2000" dirty="0" smtClean="0"/>
              <a:t>，内核可以迅速地</a:t>
            </a:r>
            <a:r>
              <a:rPr lang="en-US" altLang="zh-CN" sz="2000" dirty="0" smtClean="0"/>
              <a:t>(</a:t>
            </a:r>
            <a:r>
              <a:rPr lang="zh-CN" altLang="en-US" sz="2000" dirty="0" smtClean="0"/>
              <a:t>内核可以组织一个已映射的对象名字 </a:t>
            </a:r>
            <a:r>
              <a:rPr lang="en-US" altLang="zh-CN" sz="2000" dirty="0" smtClean="0"/>
              <a:t>+ </a:t>
            </a:r>
            <a:r>
              <a:rPr lang="zh-CN" altLang="en-US" sz="2000" dirty="0" smtClean="0"/>
              <a:t>进程的查找表</a:t>
            </a:r>
            <a:r>
              <a:rPr lang="en-US" altLang="zh-CN" sz="2000" dirty="0" smtClean="0"/>
              <a:t>)</a:t>
            </a:r>
            <a:r>
              <a:rPr lang="zh-CN" altLang="en-US" sz="2000" dirty="0" smtClean="0"/>
              <a:t>判断某个对象是否已经映射到了某个进程</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再看共享对象</a:t>
            </a:r>
          </a:p>
          <a:p>
            <a:pPr lvl="1"/>
            <a:r>
              <a:rPr lang="zh-CN" altLang="en-US" sz="2000" dirty="0" smtClean="0"/>
              <a:t>私有映射</a:t>
            </a:r>
            <a:r>
              <a:rPr lang="en-US" altLang="zh-CN" sz="2000" dirty="0" smtClean="0"/>
              <a:t>copy-on-write</a:t>
            </a:r>
          </a:p>
          <a:p>
            <a:pPr lvl="1"/>
            <a:r>
              <a:rPr lang="zh-CN" altLang="en-US" sz="2000" dirty="0" smtClean="0"/>
              <a:t>通过触发</a:t>
            </a:r>
            <a:r>
              <a:rPr lang="en-US" altLang="zh-CN" sz="2000" dirty="0" smtClean="0"/>
              <a:t>page</a:t>
            </a:r>
            <a:r>
              <a:rPr lang="zh-CN" altLang="en-US" sz="2000" dirty="0" smtClean="0"/>
              <a:t>保护故障来实现</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6011708" y="0"/>
            <a:ext cx="2999195" cy="2847975"/>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533400" y="2819400"/>
            <a:ext cx="8058060" cy="4038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a:t>
            </a:r>
            <a:r>
              <a:rPr lang="en-US" altLang="zh-CN" sz="2400" dirty="0" smtClean="0"/>
              <a:t>fork</a:t>
            </a:r>
            <a:endParaRPr lang="zh-CN" altLang="en-US" sz="2400" dirty="0" smtClean="0"/>
          </a:p>
          <a:p>
            <a:pPr lvl="1"/>
            <a:r>
              <a:rPr lang="en-US" altLang="zh-CN" sz="2000" dirty="0" smtClean="0"/>
              <a:t>fork</a:t>
            </a:r>
            <a:r>
              <a:rPr lang="zh-CN" altLang="en-US" sz="2000" dirty="0" smtClean="0"/>
              <a:t>调用生成的子进程和父进程刚开始共享所有页面，</a:t>
            </a:r>
            <a:r>
              <a:rPr lang="en-US" altLang="zh-CN" sz="2000" dirty="0" smtClean="0"/>
              <a:t>fork</a:t>
            </a:r>
            <a:r>
              <a:rPr lang="zh-CN" altLang="en-US" sz="2000" dirty="0" smtClean="0"/>
              <a:t>将这两个进程共享的每个页面标记为只读，并将两个进程中的每个区域结构都标记为私有的</a:t>
            </a:r>
            <a:r>
              <a:rPr lang="en-US" altLang="zh-CN" sz="2000" dirty="0" smtClean="0"/>
              <a:t>copy-on-write</a:t>
            </a:r>
            <a:r>
              <a:rPr lang="zh-CN" altLang="en-US" sz="2000" dirty="0" smtClean="0"/>
              <a:t>。后续子进程或父进程的任何写操作都会触发</a:t>
            </a:r>
            <a:r>
              <a:rPr lang="en-US" altLang="zh-CN" sz="2000" dirty="0" smtClean="0"/>
              <a:t>copy-on-write </a:t>
            </a:r>
            <a:r>
              <a:rPr lang="zh-CN" altLang="en-US" sz="2000" dirty="0" smtClean="0"/>
              <a:t>操作</a:t>
            </a:r>
            <a:endParaRPr lang="en-US" altLang="zh-CN" sz="2000" dirty="0" smtClean="0"/>
          </a:p>
          <a:p>
            <a:pPr marL="342900" lvl="1" indent="-342900">
              <a:buFont typeface="Arial" pitchFamily="34" charset="0"/>
              <a:buChar char="•"/>
            </a:pPr>
            <a:r>
              <a:rPr lang="zh-CN" altLang="en-US" sz="2400" dirty="0" smtClean="0"/>
              <a:t>再看</a:t>
            </a:r>
            <a:r>
              <a:rPr lang="en-US" altLang="zh-CN" sz="2400" dirty="0" err="1" smtClean="0"/>
              <a:t>execve</a:t>
            </a:r>
            <a:endParaRPr lang="en-US" altLang="zh-CN" sz="2400" dirty="0" smtClean="0"/>
          </a:p>
          <a:p>
            <a:pPr lvl="1"/>
            <a:r>
              <a:rPr lang="en-US" altLang="zh-CN" sz="2000" dirty="0" err="1" smtClean="0"/>
              <a:t>execve</a:t>
            </a:r>
            <a:r>
              <a:rPr lang="en-US" altLang="zh-CN" sz="2000" dirty="0" smtClean="0"/>
              <a:t>(“</a:t>
            </a:r>
            <a:r>
              <a:rPr lang="en-US" altLang="zh-CN" sz="2000" dirty="0" err="1" smtClean="0"/>
              <a:t>a.out</a:t>
            </a:r>
            <a:r>
              <a:rPr lang="en-US" altLang="zh-CN" sz="2000" dirty="0" smtClean="0"/>
              <a:t>”, NULL, NULL)</a:t>
            </a:r>
            <a:r>
              <a:rPr lang="zh-CN" altLang="en-US" sz="2000" dirty="0" smtClean="0"/>
              <a:t>，加载并运行</a:t>
            </a:r>
            <a:r>
              <a:rPr lang="en-US" altLang="zh-CN" sz="2000" dirty="0" err="1" smtClean="0"/>
              <a:t>a.out</a:t>
            </a:r>
            <a:endParaRPr lang="en-US" altLang="zh-CN" sz="2000" dirty="0" smtClean="0"/>
          </a:p>
          <a:p>
            <a:pPr lvl="2"/>
            <a:r>
              <a:rPr lang="zh-CN" altLang="en-US" sz="1800" dirty="0" smtClean="0"/>
              <a:t>删除已存在的用户区域：删除当前进程虚拟地址的用户部分中的已存在的区域结构</a:t>
            </a:r>
            <a:endParaRPr lang="en-US" altLang="zh-CN" sz="1800" dirty="0" smtClean="0"/>
          </a:p>
          <a:p>
            <a:pPr lvl="2"/>
            <a:r>
              <a:rPr lang="zh-CN" altLang="en-US" sz="1800" dirty="0" smtClean="0"/>
              <a:t>映射私有区域：文本，数据，</a:t>
            </a:r>
            <a:r>
              <a:rPr lang="en-US" altLang="zh-CN" sz="1800" dirty="0" err="1" smtClean="0"/>
              <a:t>bss</a:t>
            </a:r>
            <a:r>
              <a:rPr lang="zh-CN" altLang="en-US" sz="1800" dirty="0" smtClean="0"/>
              <a:t>和栈区。私有，</a:t>
            </a:r>
            <a:r>
              <a:rPr lang="en-US" altLang="zh-CN" sz="1800" dirty="0" smtClean="0"/>
              <a:t>copy-on-write</a:t>
            </a:r>
          </a:p>
          <a:p>
            <a:pPr lvl="2"/>
            <a:r>
              <a:rPr lang="zh-CN" altLang="en-US" sz="1800" dirty="0" smtClean="0"/>
              <a:t>映射共享区域：</a:t>
            </a:r>
            <a:r>
              <a:rPr lang="en-US" altLang="zh-CN" sz="1800" dirty="0" err="1" smtClean="0"/>
              <a:t>libc.so</a:t>
            </a:r>
            <a:r>
              <a:rPr lang="en-US" altLang="zh-CN" sz="1800" dirty="0" smtClean="0"/>
              <a:t> </a:t>
            </a:r>
            <a:r>
              <a:rPr lang="zh-CN" altLang="en-US" sz="1800" dirty="0" smtClean="0"/>
              <a:t>等共享库</a:t>
            </a:r>
            <a:endParaRPr lang="en-US" altLang="zh-CN" sz="1800" dirty="0" smtClean="0"/>
          </a:p>
          <a:p>
            <a:pPr lvl="2"/>
            <a:r>
              <a:rPr lang="zh-CN" altLang="en-US" sz="1800" dirty="0" smtClean="0"/>
              <a:t>设置程序计数器</a:t>
            </a:r>
            <a:r>
              <a:rPr lang="en-US" altLang="zh-CN" sz="1800" dirty="0" smtClean="0"/>
              <a:t>(PC)</a:t>
            </a:r>
            <a:r>
              <a:rPr lang="zh-CN" altLang="en-US" sz="1800" dirty="0" smtClean="0"/>
              <a:t>：指向文本区域的入口点</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a:t>
            </a:r>
            <a:r>
              <a:rPr lang="en-US" altLang="zh-CN" sz="2400" dirty="0" err="1" smtClean="0"/>
              <a:t>execve</a:t>
            </a:r>
            <a:endParaRPr lang="en-US" altLang="zh-CN" sz="2400" dirty="0" smtClean="0"/>
          </a:p>
          <a:p>
            <a:pPr lvl="1"/>
            <a:endParaRPr lang="en-US" altLang="zh-CN" sz="1600" dirty="0" smtClean="0"/>
          </a:p>
        </p:txBody>
      </p:sp>
      <p:pic>
        <p:nvPicPr>
          <p:cNvPr id="19458" name="Picture 2"/>
          <p:cNvPicPr>
            <a:picLocks noChangeAspect="1" noChangeArrowheads="1"/>
          </p:cNvPicPr>
          <p:nvPr/>
        </p:nvPicPr>
        <p:blipFill>
          <a:blip r:embed="rId3" cstate="print"/>
          <a:srcRect/>
          <a:stretch>
            <a:fillRect/>
          </a:stretch>
        </p:blipFill>
        <p:spPr bwMode="auto">
          <a:xfrm>
            <a:off x="914400" y="1752600"/>
            <a:ext cx="7239000" cy="3981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使用</a:t>
            </a:r>
            <a:r>
              <a:rPr lang="en-US" altLang="zh-CN" sz="2400" dirty="0" err="1" smtClean="0"/>
              <a:t>mmap</a:t>
            </a:r>
            <a:endParaRPr lang="en-US" altLang="zh-CN" sz="2400" dirty="0" smtClean="0"/>
          </a:p>
          <a:p>
            <a:pPr lvl="1"/>
            <a:r>
              <a:rPr lang="en-US" altLang="zh-CN" sz="2000" dirty="0" err="1" smtClean="0"/>
              <a:t>prot</a:t>
            </a:r>
            <a:r>
              <a:rPr lang="zh-CN" altLang="en-US" sz="2000" dirty="0" smtClean="0"/>
              <a:t>参数对应于</a:t>
            </a:r>
            <a:r>
              <a:rPr lang="en-US" altLang="zh-CN" sz="2000" dirty="0" err="1" smtClean="0"/>
              <a:t>vm_area_struct.vm_prot</a:t>
            </a:r>
            <a:endParaRPr lang="en-US" sz="2000" dirty="0" smtClean="0"/>
          </a:p>
          <a:p>
            <a:pPr lvl="2"/>
            <a:r>
              <a:rPr lang="en-US" sz="1800" dirty="0" smtClean="0"/>
              <a:t>PROT_EXEC</a:t>
            </a:r>
            <a:r>
              <a:rPr lang="zh-CN" altLang="en-US" sz="1800" dirty="0" smtClean="0"/>
              <a:t>：页面可以被</a:t>
            </a:r>
            <a:r>
              <a:rPr lang="en-US" altLang="zh-CN" sz="1800" dirty="0" smtClean="0"/>
              <a:t>CPU</a:t>
            </a:r>
            <a:r>
              <a:rPr lang="zh-CN" altLang="en-US" sz="1800" dirty="0" smtClean="0"/>
              <a:t>执行的指令组成</a:t>
            </a:r>
            <a:endParaRPr lang="en-US" sz="1800" dirty="0" smtClean="0"/>
          </a:p>
          <a:p>
            <a:pPr lvl="2"/>
            <a:r>
              <a:rPr lang="en-US" sz="1800" dirty="0" smtClean="0"/>
              <a:t>PROT_READ</a:t>
            </a:r>
            <a:r>
              <a:rPr lang="zh-CN" altLang="en-US" sz="1800" dirty="0" smtClean="0"/>
              <a:t>：页面可读</a:t>
            </a:r>
            <a:endParaRPr lang="en-US" sz="1800" dirty="0" smtClean="0"/>
          </a:p>
          <a:p>
            <a:pPr lvl="2"/>
            <a:r>
              <a:rPr lang="en-US" sz="1800" dirty="0" smtClean="0"/>
              <a:t>PROT_WRITE</a:t>
            </a:r>
            <a:r>
              <a:rPr lang="zh-CN" altLang="en-US" sz="1800" dirty="0" smtClean="0"/>
              <a:t>：页面可写</a:t>
            </a:r>
            <a:endParaRPr lang="en-US" sz="1800" dirty="0" smtClean="0"/>
          </a:p>
          <a:p>
            <a:pPr lvl="2"/>
            <a:r>
              <a:rPr lang="en-US" sz="1800" dirty="0" smtClean="0"/>
              <a:t>PROT_NONE</a:t>
            </a:r>
            <a:r>
              <a:rPr lang="zh-CN" altLang="en-US" sz="1800" dirty="0" smtClean="0"/>
              <a:t>：页面不能被访问</a:t>
            </a:r>
            <a:endParaRPr lang="en-US" altLang="zh-CN" sz="1800" dirty="0" smtClean="0"/>
          </a:p>
          <a:p>
            <a:pPr lvl="1"/>
            <a:r>
              <a:rPr lang="en-US" altLang="zh-CN" sz="2000" dirty="0" smtClean="0"/>
              <a:t>flags</a:t>
            </a:r>
            <a:r>
              <a:rPr lang="zh-CN" altLang="en-US" sz="2000" dirty="0" smtClean="0"/>
              <a:t>参数对应于</a:t>
            </a:r>
            <a:r>
              <a:rPr lang="en-US" altLang="zh-CN" sz="2000" dirty="0" err="1" smtClean="0"/>
              <a:t>vm_area_struct.vm_flags</a:t>
            </a:r>
            <a:endParaRPr lang="en-US" altLang="zh-CN" sz="2000" dirty="0" smtClean="0"/>
          </a:p>
          <a:p>
            <a:pPr lvl="2"/>
            <a:r>
              <a:rPr lang="en-US" altLang="zh-CN" sz="1800" dirty="0" smtClean="0"/>
              <a:t>MAP_ANON</a:t>
            </a:r>
            <a:r>
              <a:rPr lang="zh-CN" altLang="en-US" sz="1800" dirty="0" smtClean="0"/>
              <a:t>：被映射的对象是匿名对象，相对应的虚拟页面是请求二进制零的</a:t>
            </a:r>
            <a:endParaRPr lang="en-US" altLang="zh-CN" sz="1800" dirty="0" smtClean="0"/>
          </a:p>
          <a:p>
            <a:pPr lvl="2"/>
            <a:r>
              <a:rPr lang="en-US" altLang="zh-CN" sz="1800" dirty="0" smtClean="0"/>
              <a:t>MAP_PRIVATE</a:t>
            </a:r>
            <a:r>
              <a:rPr lang="zh-CN" altLang="en-US" sz="1800" dirty="0" smtClean="0"/>
              <a:t>：私有，</a:t>
            </a:r>
            <a:r>
              <a:rPr lang="en-US" altLang="zh-CN" sz="1800" dirty="0" smtClean="0"/>
              <a:t>copy-on-write</a:t>
            </a:r>
          </a:p>
          <a:p>
            <a:pPr lvl="2"/>
            <a:r>
              <a:rPr lang="en-US" altLang="zh-CN" sz="1800" dirty="0" smtClean="0"/>
              <a:t>MAP_SHARED</a:t>
            </a:r>
            <a:r>
              <a:rPr lang="zh-CN" altLang="en-US" sz="1800" dirty="0" smtClean="0"/>
              <a:t>：共享对象</a:t>
            </a:r>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0" y="5011313"/>
            <a:ext cx="5346189" cy="627487"/>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5334000" y="4038600"/>
            <a:ext cx="3810000" cy="2462864"/>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1506" name="Picture 2"/>
          <p:cNvPicPr>
            <a:picLocks noChangeAspect="1" noChangeArrowheads="1"/>
          </p:cNvPicPr>
          <p:nvPr/>
        </p:nvPicPr>
        <p:blipFill>
          <a:blip r:embed="rId3" cstate="print"/>
          <a:srcRect/>
          <a:stretch>
            <a:fillRect/>
          </a:stretch>
        </p:blipFill>
        <p:spPr bwMode="auto">
          <a:xfrm>
            <a:off x="685800" y="1828800"/>
            <a:ext cx="7715250" cy="29527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2531" name="Picture 3"/>
          <p:cNvPicPr>
            <a:picLocks noChangeAspect="1" noChangeArrowheads="1"/>
          </p:cNvPicPr>
          <p:nvPr/>
        </p:nvPicPr>
        <p:blipFill>
          <a:blip r:embed="rId3" cstate="print"/>
          <a:srcRect/>
          <a:stretch>
            <a:fillRect/>
          </a:stretch>
        </p:blipFill>
        <p:spPr bwMode="auto">
          <a:xfrm>
            <a:off x="533400" y="304800"/>
            <a:ext cx="7410450" cy="6305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dup2(</a:t>
            </a:r>
            <a:r>
              <a:rPr lang="en-US" altLang="zh-CN" sz="2400" dirty="0" err="1" smtClean="0"/>
              <a:t>int</a:t>
            </a:r>
            <a:r>
              <a:rPr lang="en-US" altLang="zh-CN" sz="2400" dirty="0" smtClean="0"/>
              <a:t> </a:t>
            </a:r>
            <a:r>
              <a:rPr lang="en-US" altLang="zh-CN" sz="2400" dirty="0" err="1" smtClean="0"/>
              <a:t>oldfd</a:t>
            </a:r>
            <a:r>
              <a:rPr lang="en-US" altLang="zh-CN" sz="2400" dirty="0" smtClean="0"/>
              <a:t>, </a:t>
            </a:r>
            <a:r>
              <a:rPr lang="en-US" altLang="zh-CN" sz="2400" dirty="0" err="1" smtClean="0"/>
              <a:t>int</a:t>
            </a:r>
            <a:r>
              <a:rPr lang="en-US" altLang="zh-CN" sz="2400" dirty="0" smtClean="0"/>
              <a:t> </a:t>
            </a:r>
            <a:r>
              <a:rPr lang="en-US" altLang="zh-CN" sz="2400" dirty="0" err="1" smtClean="0"/>
              <a:t>newfd</a:t>
            </a:r>
            <a:r>
              <a:rPr lang="en-US" altLang="zh-CN" sz="2400" dirty="0" smtClean="0"/>
              <a:t>)</a:t>
            </a:r>
          </a:p>
          <a:p>
            <a:pPr lvl="1"/>
            <a:r>
              <a:rPr lang="en-US" altLang="zh-CN" sz="2000" dirty="0" smtClean="0"/>
              <a:t>dup(4, 1)</a:t>
            </a:r>
          </a:p>
          <a:p>
            <a:pPr lvl="1"/>
            <a:r>
              <a:rPr lang="en-US" altLang="zh-CN" sz="2000" dirty="0" smtClean="0"/>
              <a:t>&lt;&gt;, left/right </a:t>
            </a:r>
            <a:r>
              <a:rPr lang="en-US" altLang="zh-CN" sz="2000" dirty="0" err="1" smtClean="0"/>
              <a:t>honiky</a:t>
            </a:r>
            <a:endParaRPr lang="en-US" altLang="zh-CN" sz="2000" dirty="0" smtClean="0"/>
          </a:p>
        </p:txBody>
      </p:sp>
      <p:pic>
        <p:nvPicPr>
          <p:cNvPr id="23554" name="Picture 2"/>
          <p:cNvPicPr>
            <a:picLocks noChangeAspect="1" noChangeArrowheads="1"/>
          </p:cNvPicPr>
          <p:nvPr/>
        </p:nvPicPr>
        <p:blipFill>
          <a:blip r:embed="rId3" cstate="print"/>
          <a:srcRect/>
          <a:stretch>
            <a:fillRect/>
          </a:stretch>
        </p:blipFill>
        <p:spPr bwMode="auto">
          <a:xfrm>
            <a:off x="990600" y="2667000"/>
            <a:ext cx="7038975" cy="31146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如何选择</a:t>
            </a:r>
            <a:r>
              <a:rPr lang="en-US" altLang="zh-CN" sz="2400" dirty="0" smtClean="0"/>
              <a:t>I/O</a:t>
            </a:r>
            <a:r>
              <a:rPr lang="zh-CN" altLang="en-US" sz="2400" dirty="0" smtClean="0"/>
              <a:t>函数</a:t>
            </a:r>
            <a:endParaRPr lang="en-US" altLang="zh-CN" sz="2400" dirty="0" smtClean="0"/>
          </a:p>
          <a:p>
            <a:pPr lvl="1"/>
            <a:r>
              <a:rPr lang="zh-CN" altLang="en-US" sz="2000" dirty="0" smtClean="0"/>
              <a:t>对于磁盘和终端设备</a:t>
            </a:r>
            <a:r>
              <a:rPr lang="en-US" altLang="zh-CN" sz="2000" dirty="0" smtClean="0"/>
              <a:t>I/O</a:t>
            </a:r>
            <a:r>
              <a:rPr lang="zh-CN" altLang="en-US" sz="2000" dirty="0" smtClean="0"/>
              <a:t>，选择使用</a:t>
            </a:r>
            <a:r>
              <a:rPr lang="en-US" altLang="zh-CN" sz="2000" dirty="0" smtClean="0"/>
              <a:t>C</a:t>
            </a:r>
            <a:r>
              <a:rPr lang="zh-CN" altLang="en-US" sz="2000" dirty="0" smtClean="0"/>
              <a:t>函数标准</a:t>
            </a:r>
            <a:r>
              <a:rPr lang="en-US" altLang="zh-CN" sz="2000" dirty="0" smtClean="0"/>
              <a:t>I/O</a:t>
            </a:r>
            <a:r>
              <a:rPr lang="zh-CN" altLang="en-US" sz="2000" dirty="0" smtClean="0"/>
              <a:t>函数</a:t>
            </a:r>
            <a:endParaRPr lang="en-US" altLang="zh-CN" sz="2000" dirty="0" smtClean="0"/>
          </a:p>
          <a:p>
            <a:pPr lvl="1"/>
            <a:r>
              <a:rPr lang="zh-CN" altLang="en-US" sz="2000" dirty="0" smtClean="0"/>
              <a:t>对于网络</a:t>
            </a:r>
            <a:r>
              <a:rPr lang="en-US" altLang="zh-CN" sz="2000" dirty="0" smtClean="0"/>
              <a:t>I/O</a:t>
            </a:r>
            <a:r>
              <a:rPr lang="zh-CN" altLang="en-US" sz="2000" dirty="0" smtClean="0"/>
              <a:t>，使用</a:t>
            </a:r>
            <a:r>
              <a:rPr lang="en-US" altLang="zh-CN" sz="2000" dirty="0" smtClean="0"/>
              <a:t>Unix</a:t>
            </a:r>
            <a:r>
              <a:rPr lang="zh-CN" altLang="en-US" sz="2000" dirty="0" smtClean="0"/>
              <a:t>低级</a:t>
            </a:r>
            <a:r>
              <a:rPr lang="en-US" altLang="zh-CN" sz="2000" dirty="0" smtClean="0"/>
              <a:t>I/O</a:t>
            </a:r>
            <a:r>
              <a:rPr lang="zh-CN" altLang="en-US" sz="2000" dirty="0" smtClean="0"/>
              <a:t>函数或</a:t>
            </a:r>
            <a:r>
              <a:rPr lang="en-US" altLang="zh-CN" sz="2000" dirty="0" smtClean="0"/>
              <a:t>Unix</a:t>
            </a:r>
            <a:r>
              <a:rPr lang="zh-CN" altLang="en-US" sz="2000" dirty="0" smtClean="0"/>
              <a:t>低级</a:t>
            </a:r>
            <a:r>
              <a:rPr lang="en-US" altLang="zh-CN" sz="2000" dirty="0" smtClean="0"/>
              <a:t>I/O</a:t>
            </a:r>
            <a:r>
              <a:rPr lang="zh-CN" altLang="en-US" sz="2000" dirty="0" smtClean="0"/>
              <a:t>函数的</a:t>
            </a:r>
            <a:r>
              <a:rPr lang="en-US" altLang="zh-CN" sz="2000" dirty="0" smtClean="0"/>
              <a:t>wrapper</a:t>
            </a:r>
            <a:r>
              <a:rPr lang="zh-CN" altLang="en-US" sz="2000" dirty="0" smtClean="0"/>
              <a:t>。这是因为</a:t>
            </a:r>
            <a:r>
              <a:rPr lang="en-US" altLang="zh-CN" sz="2000" dirty="0" smtClean="0"/>
              <a:t>C</a:t>
            </a:r>
            <a:r>
              <a:rPr lang="zh-CN" altLang="en-US" sz="2000" dirty="0" smtClean="0"/>
              <a:t>标准</a:t>
            </a:r>
            <a:r>
              <a:rPr lang="en-US" altLang="zh-CN" sz="2000" dirty="0" smtClean="0"/>
              <a:t>I/O</a:t>
            </a:r>
            <a:r>
              <a:rPr lang="zh-CN" altLang="en-US" sz="2000" dirty="0" smtClean="0"/>
              <a:t>有如下限制</a:t>
            </a:r>
            <a:endParaRPr lang="en-US" altLang="zh-CN" sz="2000" dirty="0" smtClean="0"/>
          </a:p>
          <a:p>
            <a:pPr lvl="2"/>
            <a:r>
              <a:rPr lang="zh-CN" altLang="en-US" sz="1800" dirty="0" smtClean="0"/>
              <a:t>跟在输出函数之后的输入函数：</a:t>
            </a:r>
            <a:r>
              <a:rPr lang="zh-CN" altLang="en-US" sz="1800" dirty="0" smtClean="0">
                <a:solidFill>
                  <a:srgbClr val="FF0000"/>
                </a:solidFill>
              </a:rPr>
              <a:t>如果中间没有插入</a:t>
            </a:r>
            <a:r>
              <a:rPr lang="en-US" altLang="zh-CN" sz="1800" dirty="0" err="1" smtClean="0">
                <a:solidFill>
                  <a:srgbClr val="FF0000"/>
                </a:solidFill>
              </a:rPr>
              <a:t>fflush</a:t>
            </a:r>
            <a:r>
              <a:rPr lang="zh-CN" altLang="en-US" sz="1800" dirty="0" smtClean="0">
                <a:solidFill>
                  <a:srgbClr val="FF0000"/>
                </a:solidFill>
              </a:rPr>
              <a:t>、</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fsetops</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的调用，一个输入函数不能跟随在一个输出函数之后。</a:t>
            </a:r>
            <a:endParaRPr lang="en-US" altLang="zh-CN" sz="1800" dirty="0" smtClean="0">
              <a:solidFill>
                <a:srgbClr val="FF0000"/>
              </a:solidFill>
            </a:endParaRPr>
          </a:p>
          <a:p>
            <a:pPr lvl="2"/>
            <a:r>
              <a:rPr lang="zh-CN" altLang="en-US" sz="1800" dirty="0" smtClean="0"/>
              <a:t>跟在输入函数的输出函数：</a:t>
            </a:r>
            <a:r>
              <a:rPr lang="zh-CN" altLang="en-US" sz="1800" dirty="0" smtClean="0">
                <a:solidFill>
                  <a:srgbClr val="FF0000"/>
                </a:solidFill>
              </a:rPr>
              <a:t>如果中间没有插入对</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fsetopt</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的调用，一个输出函数不能跟随在一个输入函数之后，除非该输入函数遇到了</a:t>
            </a:r>
            <a:r>
              <a:rPr lang="en-US" altLang="zh-CN" sz="1800" dirty="0" smtClean="0">
                <a:solidFill>
                  <a:srgbClr val="FF0000"/>
                </a:solidFill>
              </a:rPr>
              <a:t>EOF</a:t>
            </a:r>
          </a:p>
        </p:txBody>
      </p:sp>
      <p:pic>
        <p:nvPicPr>
          <p:cNvPr id="24578" name="Picture 2"/>
          <p:cNvPicPr>
            <a:picLocks noChangeAspect="1" noChangeArrowheads="1"/>
          </p:cNvPicPr>
          <p:nvPr/>
        </p:nvPicPr>
        <p:blipFill>
          <a:blip r:embed="rId3" cstate="print"/>
          <a:srcRect/>
          <a:stretch>
            <a:fillRect/>
          </a:stretch>
        </p:blipFill>
        <p:spPr bwMode="auto">
          <a:xfrm>
            <a:off x="1295400" y="4572000"/>
            <a:ext cx="6419850" cy="2124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互联网传递数据</a:t>
            </a:r>
            <a:endParaRPr lang="en-US" altLang="zh-CN" sz="2400" dirty="0" smtClean="0"/>
          </a:p>
          <a:p>
            <a:pPr lvl="1"/>
            <a:r>
              <a:rPr lang="zh-CN" altLang="en-US" sz="2000" dirty="0" smtClean="0"/>
              <a:t>路由器负责从原始包头中提取目的网络地址，索引路由表，剥落旧的</a:t>
            </a:r>
            <a:r>
              <a:rPr lang="en-US" altLang="zh-CN" sz="2000" dirty="0" smtClean="0"/>
              <a:t>LAN1</a:t>
            </a:r>
            <a:r>
              <a:rPr lang="zh-CN" altLang="en-US" sz="2000" dirty="0" smtClean="0"/>
              <a:t>的帧头，加上寻址到的主机</a:t>
            </a:r>
            <a:r>
              <a:rPr lang="en-US" altLang="zh-CN" sz="2000" dirty="0" smtClean="0"/>
              <a:t>B</a:t>
            </a:r>
            <a:r>
              <a:rPr lang="zh-CN" altLang="en-US" sz="2000" dirty="0" smtClean="0"/>
              <a:t>的新的</a:t>
            </a:r>
            <a:r>
              <a:rPr lang="en-US" altLang="zh-CN" sz="2000" dirty="0" smtClean="0"/>
              <a:t>LAN2</a:t>
            </a:r>
            <a:r>
              <a:rPr lang="zh-CN" altLang="en-US" sz="2000" dirty="0" smtClean="0"/>
              <a:t>的帧头</a:t>
            </a:r>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914400" y="2343150"/>
            <a:ext cx="7839075" cy="45148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异常控制流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因特网应用程序的硬件和软件组织</a:t>
            </a:r>
            <a:endParaRPr lang="en-US" altLang="zh-CN" sz="2400" dirty="0" smtClean="0"/>
          </a:p>
          <a:p>
            <a:pPr lvl="1"/>
            <a:endParaRPr lang="en-US" altLang="zh-CN" sz="2000" dirty="0" smtClean="0"/>
          </a:p>
        </p:txBody>
      </p:sp>
      <p:pic>
        <p:nvPicPr>
          <p:cNvPr id="26626" name="Picture 2"/>
          <p:cNvPicPr>
            <a:picLocks noChangeAspect="1" noChangeArrowheads="1"/>
          </p:cNvPicPr>
          <p:nvPr/>
        </p:nvPicPr>
        <p:blipFill>
          <a:blip r:embed="rId3" cstate="print"/>
          <a:srcRect/>
          <a:stretch>
            <a:fillRect/>
          </a:stretch>
        </p:blipFill>
        <p:spPr bwMode="auto">
          <a:xfrm>
            <a:off x="1524000" y="1752600"/>
            <a:ext cx="5581650" cy="28479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套接字接口</a:t>
            </a:r>
            <a:endParaRPr lang="en-US" altLang="zh-CN" sz="2400" dirty="0" smtClean="0"/>
          </a:p>
          <a:p>
            <a:pPr lvl="1"/>
            <a:endParaRPr lang="en-US" altLang="zh-CN" sz="2000" dirty="0" smtClean="0"/>
          </a:p>
        </p:txBody>
      </p:sp>
      <p:pic>
        <p:nvPicPr>
          <p:cNvPr id="27650" name="Picture 2"/>
          <p:cNvPicPr>
            <a:picLocks noChangeAspect="1" noChangeArrowheads="1"/>
          </p:cNvPicPr>
          <p:nvPr/>
        </p:nvPicPr>
        <p:blipFill>
          <a:blip r:embed="rId3" cstate="print"/>
          <a:srcRect/>
          <a:stretch>
            <a:fillRect/>
          </a:stretch>
        </p:blipFill>
        <p:spPr bwMode="auto">
          <a:xfrm>
            <a:off x="1219200" y="1752600"/>
            <a:ext cx="6334125" cy="40862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服务器以两种方式提供内容</a:t>
            </a:r>
            <a:endParaRPr lang="en-US" altLang="zh-CN" sz="2400" dirty="0" smtClean="0"/>
          </a:p>
          <a:p>
            <a:pPr lvl="1"/>
            <a:r>
              <a:rPr lang="zh-CN" altLang="en-US" sz="2000" dirty="0" smtClean="0"/>
              <a:t>取一个磁盘文件，并将它的内容返回给客户端。磁盘文件称为静态内容</a:t>
            </a:r>
            <a:r>
              <a:rPr lang="en-US" altLang="zh-CN" sz="2000" dirty="0" smtClean="0"/>
              <a:t>(static content)</a:t>
            </a:r>
            <a:r>
              <a:rPr lang="zh-CN" altLang="en-US" sz="2000" dirty="0" smtClean="0"/>
              <a:t>，而返回文件给客户端的过程称为服务静态内容</a:t>
            </a:r>
            <a:r>
              <a:rPr lang="en-US" altLang="zh-CN" sz="2000" dirty="0" smtClean="0"/>
              <a:t>(servicing static content)</a:t>
            </a:r>
          </a:p>
          <a:p>
            <a:pPr lvl="1"/>
            <a:r>
              <a:rPr lang="zh-CN" altLang="en-US" sz="2000" dirty="0" smtClean="0"/>
              <a:t>运行一个可执行文件，并将它的输出返回给客户端。运行时可执行文件产生的输出称为动态文件</a:t>
            </a:r>
            <a:r>
              <a:rPr lang="en-US" altLang="zh-CN" sz="2000" dirty="0" smtClean="0"/>
              <a:t>(dynamic content)</a:t>
            </a:r>
            <a:r>
              <a:rPr lang="zh-CN" altLang="en-US" sz="2000" dirty="0" smtClean="0"/>
              <a:t>，而运行程序并返回它的输出到客户端的过程称为服务动态内容</a:t>
            </a:r>
            <a:r>
              <a:rPr lang="en-US" altLang="zh-CN" sz="2000" dirty="0" smtClean="0"/>
              <a:t>(servicing dynamic content)</a:t>
            </a:r>
          </a:p>
        </p:txBody>
      </p:sp>
    </p:spTree>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服务器如何解释一个</a:t>
            </a:r>
            <a:r>
              <a:rPr lang="en-US" altLang="zh-CN" sz="2400" dirty="0" smtClean="0"/>
              <a:t>URL</a:t>
            </a:r>
          </a:p>
          <a:p>
            <a:pPr lvl="1"/>
            <a:r>
              <a:rPr lang="zh-CN" altLang="en-US" sz="2000" dirty="0" smtClean="0"/>
              <a:t>确定一个</a:t>
            </a:r>
            <a:r>
              <a:rPr lang="en-US" altLang="zh-CN" sz="2000" dirty="0" smtClean="0"/>
              <a:t>URL</a:t>
            </a:r>
            <a:r>
              <a:rPr lang="zh-CN" altLang="en-US" sz="2000" dirty="0" smtClean="0"/>
              <a:t>指向的是静态内容还是动态内容没有标准规定。每个服务器</a:t>
            </a:r>
            <a:r>
              <a:rPr lang="zh-CN" altLang="en-US" sz="2000" smtClean="0"/>
              <a:t>对它的</a:t>
            </a:r>
            <a:r>
              <a:rPr lang="zh-CN" altLang="en-US" sz="2000" dirty="0" smtClean="0"/>
              <a:t>文件都有自己的规则，比如</a:t>
            </a:r>
            <a:r>
              <a:rPr lang="en-US" altLang="zh-CN" sz="2000" dirty="0" err="1" smtClean="0"/>
              <a:t>cgi</a:t>
            </a:r>
            <a:r>
              <a:rPr lang="en-US" altLang="zh-CN" sz="2000" dirty="0" smtClean="0"/>
              <a:t>-bin</a:t>
            </a:r>
            <a:r>
              <a:rPr lang="zh-CN" altLang="en-US" sz="2000" dirty="0" smtClean="0"/>
              <a:t>目录下的都是可执行文件，产生动态内容</a:t>
            </a:r>
            <a:endParaRPr lang="en-US" altLang="zh-CN" sz="2000" dirty="0" smtClean="0"/>
          </a:p>
          <a:p>
            <a:pPr lvl="1"/>
            <a:r>
              <a:rPr lang="zh-CN" altLang="en-US" sz="2000" dirty="0" smtClean="0"/>
              <a:t>后缀中的最开始的</a:t>
            </a:r>
            <a:r>
              <a:rPr lang="en-US" altLang="zh-CN" sz="2000" dirty="0" smtClean="0"/>
              <a:t>”/”</a:t>
            </a:r>
            <a:r>
              <a:rPr lang="zh-CN" altLang="en-US" sz="2000" dirty="0" smtClean="0"/>
              <a:t>不是</a:t>
            </a:r>
            <a:r>
              <a:rPr lang="en-US" altLang="zh-CN" sz="2000" dirty="0" smtClean="0"/>
              <a:t>Unix</a:t>
            </a:r>
            <a:r>
              <a:rPr lang="zh-CN" altLang="en-US" sz="2000" dirty="0" smtClean="0"/>
              <a:t>的根目录。相反，它表示的是被请求内容类型的主目录</a:t>
            </a:r>
            <a:endParaRPr lang="en-US" altLang="zh-CN" sz="2000" dirty="0" smtClean="0"/>
          </a:p>
          <a:p>
            <a:pPr lvl="1"/>
            <a:r>
              <a:rPr lang="zh-CN" altLang="en-US" sz="2000" dirty="0" smtClean="0"/>
              <a:t>最小的</a:t>
            </a:r>
            <a:r>
              <a:rPr lang="en-US" altLang="zh-CN" sz="2000" dirty="0" smtClean="0"/>
              <a:t>URL</a:t>
            </a:r>
            <a:r>
              <a:rPr lang="zh-CN" altLang="en-US" sz="2000" dirty="0" smtClean="0"/>
              <a:t>后缀的是</a:t>
            </a:r>
            <a:r>
              <a:rPr lang="en-US" altLang="zh-CN" sz="2000" dirty="0" smtClean="0"/>
              <a:t>”/”</a:t>
            </a:r>
            <a:r>
              <a:rPr lang="zh-CN" altLang="en-US" sz="2000" dirty="0" smtClean="0"/>
              <a:t>字符，所有服务器将其扩展为某个默认的主页，例如</a:t>
            </a:r>
            <a:r>
              <a:rPr lang="en-US" altLang="zh-CN" sz="2000" dirty="0" smtClean="0"/>
              <a:t>/index.html</a:t>
            </a:r>
            <a:r>
              <a:rPr lang="zh-CN" altLang="en-US" sz="2000" dirty="0" smtClean="0"/>
              <a:t>。这解释了为什么简单地在浏览器中键入一个域名就可以取出一个网站的主页。浏览器在</a:t>
            </a:r>
            <a:r>
              <a:rPr lang="en-US" altLang="zh-CN" sz="2000" dirty="0" smtClean="0"/>
              <a:t>URL</a:t>
            </a:r>
            <a:r>
              <a:rPr lang="zh-CN" altLang="en-US" sz="2000" dirty="0" smtClean="0"/>
              <a:t>后添加缺失的</a:t>
            </a:r>
            <a:r>
              <a:rPr lang="en-US" altLang="zh-CN" sz="2000" dirty="0" smtClean="0"/>
              <a:t>”/”</a:t>
            </a:r>
            <a:r>
              <a:rPr lang="zh-CN" altLang="en-US" sz="2000" dirty="0" smtClean="0"/>
              <a:t>，并将之传递给服务器，服务器把</a:t>
            </a:r>
            <a:r>
              <a:rPr lang="en-US" altLang="zh-CN" sz="2000" dirty="0" smtClean="0"/>
              <a:t>”/”</a:t>
            </a:r>
            <a:r>
              <a:rPr lang="zh-CN" altLang="en-US" sz="2000" dirty="0" smtClean="0"/>
              <a:t>扩展到某个默认的文件名</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一些</a:t>
            </a:r>
            <a:r>
              <a:rPr lang="en-US" altLang="zh-CN" sz="2400" dirty="0" smtClean="0"/>
              <a:t>Http</a:t>
            </a:r>
            <a:r>
              <a:rPr lang="zh-CN" altLang="en-US" sz="2400" dirty="0" smtClean="0"/>
              <a:t>状态码</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CGI</a:t>
            </a:r>
            <a:r>
              <a:rPr lang="zh-CN" altLang="en-US" sz="2400" dirty="0" smtClean="0"/>
              <a:t>参数</a:t>
            </a:r>
            <a:endParaRPr lang="en-US" altLang="zh-CN" sz="2400" dirty="0" smtClean="0"/>
          </a:p>
          <a:p>
            <a:pPr lvl="1"/>
            <a:r>
              <a:rPr lang="en-US" altLang="zh-CN" sz="2000" dirty="0" smtClean="0"/>
              <a:t>GET</a:t>
            </a:r>
            <a:r>
              <a:rPr lang="zh-CN" altLang="en-US" sz="2000" dirty="0" smtClean="0"/>
              <a:t>请求：通过</a:t>
            </a:r>
            <a:r>
              <a:rPr lang="en-US" altLang="zh-CN" sz="2000" dirty="0" smtClean="0"/>
              <a:t>URI</a:t>
            </a:r>
            <a:r>
              <a:rPr lang="zh-CN" altLang="en-US" sz="2000" dirty="0" smtClean="0"/>
              <a:t>传递，</a:t>
            </a:r>
            <a:r>
              <a:rPr lang="en-US" altLang="zh-CN" sz="2000" dirty="0" smtClean="0"/>
              <a:t>”?”</a:t>
            </a:r>
            <a:r>
              <a:rPr lang="zh-CN" altLang="en-US" sz="2000" dirty="0" smtClean="0"/>
              <a:t>后面的是参数，每个参数用</a:t>
            </a:r>
            <a:r>
              <a:rPr lang="en-US" altLang="zh-CN" sz="2000" dirty="0" smtClean="0"/>
              <a:t>”&amp;”</a:t>
            </a:r>
            <a:r>
              <a:rPr lang="zh-CN" altLang="en-US" sz="2000" dirty="0" smtClean="0"/>
              <a:t>分隔，参数不允许有空格，必须用</a:t>
            </a:r>
            <a:r>
              <a:rPr lang="en-US" altLang="zh-CN" sz="2000" dirty="0" smtClean="0"/>
              <a:t>”%20”</a:t>
            </a:r>
            <a:r>
              <a:rPr lang="zh-CN" altLang="en-US" sz="2000" dirty="0" smtClean="0"/>
              <a:t>编码，其它特殊字符也许编码</a:t>
            </a:r>
            <a:endParaRPr lang="en-US" altLang="zh-CN" sz="2000" dirty="0" smtClean="0"/>
          </a:p>
          <a:p>
            <a:pPr lvl="1"/>
            <a:r>
              <a:rPr lang="en-US" altLang="zh-CN" sz="2000" dirty="0" smtClean="0"/>
              <a:t>POST</a:t>
            </a:r>
            <a:r>
              <a:rPr lang="zh-CN" altLang="en-US" sz="2000" dirty="0" smtClean="0"/>
              <a:t>请求：参数在请求主体中，而不是在</a:t>
            </a:r>
            <a:r>
              <a:rPr lang="en-US" altLang="zh-CN" sz="2000" dirty="0" smtClean="0"/>
              <a:t>URI</a:t>
            </a:r>
            <a:r>
              <a:rPr lang="zh-CN" altLang="en-US" sz="2000" dirty="0" smtClean="0"/>
              <a:t>中</a:t>
            </a:r>
            <a:endParaRPr lang="en-US" altLang="zh-CN" sz="2000" dirty="0" smtClean="0"/>
          </a:p>
        </p:txBody>
      </p:sp>
      <p:pic>
        <p:nvPicPr>
          <p:cNvPr id="28674" name="Picture 2"/>
          <p:cNvPicPr>
            <a:picLocks noChangeAspect="1" noChangeArrowheads="1"/>
          </p:cNvPicPr>
          <p:nvPr/>
        </p:nvPicPr>
        <p:blipFill>
          <a:blip r:embed="rId3" cstate="print"/>
          <a:srcRect/>
          <a:stretch>
            <a:fillRect/>
          </a:stretch>
        </p:blipFill>
        <p:spPr bwMode="auto">
          <a:xfrm>
            <a:off x="609600" y="1752600"/>
            <a:ext cx="7924800" cy="2219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服务器如何将参数传递给子进程</a:t>
            </a:r>
            <a:endParaRPr lang="en-US" altLang="zh-CN" sz="2400" dirty="0" smtClean="0"/>
          </a:p>
          <a:p>
            <a:pPr lvl="1"/>
            <a:r>
              <a:rPr lang="zh-CN" altLang="en-US" sz="2000" dirty="0" smtClean="0"/>
              <a:t>服务器调用</a:t>
            </a:r>
            <a:r>
              <a:rPr lang="en-US" altLang="zh-CN" sz="2000" dirty="0" smtClean="0"/>
              <a:t>fork</a:t>
            </a:r>
            <a:r>
              <a:rPr lang="zh-CN" altLang="en-US" sz="2000" dirty="0" smtClean="0"/>
              <a:t>创建子进程，在子进程调用</a:t>
            </a:r>
            <a:r>
              <a:rPr lang="en-US" altLang="zh-CN" sz="2000" dirty="0" err="1" smtClean="0"/>
              <a:t>execve</a:t>
            </a:r>
            <a:r>
              <a:rPr lang="zh-CN" altLang="en-US" sz="2000" dirty="0" smtClean="0"/>
              <a:t>之前通过调用</a:t>
            </a:r>
            <a:r>
              <a:rPr lang="en-US" altLang="zh-CN" sz="2000" dirty="0" err="1" smtClean="0"/>
              <a:t>setenv</a:t>
            </a:r>
            <a:r>
              <a:rPr lang="en-US" altLang="zh-CN" sz="2000" dirty="0" smtClean="0"/>
              <a:t>(“QUERY_STRING”, …)</a:t>
            </a:r>
            <a:r>
              <a:rPr lang="zh-CN" altLang="en-US" sz="2000" dirty="0" smtClean="0"/>
              <a:t>设置环境变量来传递参数给子进程</a:t>
            </a:r>
            <a:endParaRPr lang="en-US" altLang="zh-CN" sz="2000" dirty="0" smtClean="0"/>
          </a:p>
          <a:p>
            <a:pPr marL="342900" lvl="1" indent="-342900">
              <a:buFont typeface="Arial" pitchFamily="34" charset="0"/>
              <a:buChar char="•"/>
            </a:pPr>
            <a:r>
              <a:rPr lang="zh-CN" altLang="en-US" sz="2400" dirty="0" smtClean="0"/>
              <a:t>子进程将它的输出发送到哪里</a:t>
            </a:r>
            <a:endParaRPr lang="en-US" altLang="zh-CN" sz="2400" dirty="0" smtClean="0"/>
          </a:p>
          <a:p>
            <a:pPr lvl="1"/>
            <a:r>
              <a:rPr lang="zh-CN" altLang="en-US" sz="2000" dirty="0" smtClean="0"/>
              <a:t>一个</a:t>
            </a:r>
            <a:r>
              <a:rPr lang="en-US" altLang="zh-CN" sz="2000" dirty="0" smtClean="0"/>
              <a:t>CGI</a:t>
            </a:r>
            <a:r>
              <a:rPr lang="zh-CN" altLang="en-US" sz="2000" dirty="0" smtClean="0"/>
              <a:t>程序将它的动态内容发送到标准输出。在子进程加载</a:t>
            </a:r>
            <a:r>
              <a:rPr lang="en-US" altLang="zh-CN" sz="2000" dirty="0" smtClean="0"/>
              <a:t>CGI</a:t>
            </a:r>
            <a:r>
              <a:rPr lang="zh-CN" altLang="en-US" sz="2000" dirty="0" smtClean="0"/>
              <a:t>程序之前，它使用</a:t>
            </a:r>
            <a:r>
              <a:rPr lang="en-US" altLang="zh-CN" sz="2000" dirty="0" smtClean="0"/>
              <a:t>dup2</a:t>
            </a:r>
            <a:r>
              <a:rPr lang="zh-CN" altLang="en-US" sz="2000" dirty="0" smtClean="0"/>
              <a:t>函数将标准输出重定向到和客户端相关联的已连接</a:t>
            </a:r>
            <a:r>
              <a:rPr lang="en-US" altLang="zh-CN" sz="2000" dirty="0" smtClean="0"/>
              <a:t>socket</a:t>
            </a:r>
            <a:r>
              <a:rPr lang="zh-CN" altLang="en-US" sz="2000" dirty="0" smtClean="0"/>
              <a:t>描述符上。因此，任何</a:t>
            </a:r>
            <a:r>
              <a:rPr lang="en-US" altLang="zh-CN" sz="2000" dirty="0" smtClean="0"/>
              <a:t>CGI</a:t>
            </a:r>
            <a:r>
              <a:rPr lang="zh-CN" altLang="en-US" sz="2000" dirty="0" smtClean="0"/>
              <a:t>程序写到标准输出的内容会直接发送到客户端。因为父进程不知道子进程生成的内容的类型或大小，子进程负责生成</a:t>
            </a:r>
            <a:r>
              <a:rPr lang="en-US" altLang="zh-CN" sz="2000" dirty="0" smtClean="0"/>
              <a:t>Content-type</a:t>
            </a:r>
            <a:r>
              <a:rPr lang="zh-CN" altLang="en-US" sz="2000" dirty="0" smtClean="0"/>
              <a:t>和</a:t>
            </a:r>
            <a:r>
              <a:rPr lang="en-US" altLang="zh-CN" sz="2000" dirty="0" smtClean="0"/>
              <a:t>content-length</a:t>
            </a:r>
            <a:r>
              <a:rPr lang="zh-CN" altLang="en-US" sz="2000" dirty="0" smtClean="0"/>
              <a:t>之类的响应报头，以及终止报文的空行</a:t>
            </a:r>
            <a:endParaRPr lang="en-US" altLang="zh-CN" sz="2000" dirty="0" smtClean="0"/>
          </a:p>
          <a:p>
            <a:pPr lvl="1"/>
            <a:r>
              <a:rPr lang="zh-CN" altLang="en-US" sz="2000" dirty="0" smtClean="0"/>
              <a:t>对于</a:t>
            </a:r>
            <a:r>
              <a:rPr lang="en-US" altLang="zh-CN" sz="2000" dirty="0" smtClean="0"/>
              <a:t>POST</a:t>
            </a:r>
            <a:r>
              <a:rPr lang="zh-CN" altLang="en-US" sz="2000" dirty="0" smtClean="0"/>
              <a:t>请求，子进程还需要</a:t>
            </a:r>
            <a:r>
              <a:rPr lang="zh-CN" altLang="en-US" sz="2000" dirty="0" smtClean="0">
                <a:solidFill>
                  <a:srgbClr val="FF0000"/>
                </a:solidFill>
              </a:rPr>
              <a:t>重定向标准输入</a:t>
            </a:r>
            <a:r>
              <a:rPr lang="zh-CN" altLang="en-US" sz="2000" dirty="0" smtClean="0"/>
              <a:t>到已连接的描述符，然后</a:t>
            </a:r>
            <a:r>
              <a:rPr lang="en-US" altLang="zh-CN" sz="2000" dirty="0" smtClean="0"/>
              <a:t>CGI</a:t>
            </a:r>
            <a:r>
              <a:rPr lang="zh-CN" altLang="en-US" sz="2000" dirty="0" smtClean="0"/>
              <a:t>程序会从标准输入中读取请求主体中的参数</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CGI</a:t>
            </a:r>
            <a:r>
              <a:rPr lang="zh-CN" altLang="en-US" sz="2400" dirty="0" smtClean="0"/>
              <a:t>示例</a:t>
            </a:r>
            <a:endParaRPr lang="en-US" altLang="zh-CN" sz="2400" dirty="0" smtClean="0"/>
          </a:p>
          <a:p>
            <a:pPr lvl="1"/>
            <a:endParaRPr lang="en-US" altLang="zh-CN" sz="2000" dirty="0" smtClean="0"/>
          </a:p>
        </p:txBody>
      </p:sp>
      <p:pic>
        <p:nvPicPr>
          <p:cNvPr id="29700" name="Picture 4"/>
          <p:cNvPicPr>
            <a:picLocks noChangeAspect="1" noChangeArrowheads="1"/>
          </p:cNvPicPr>
          <p:nvPr/>
        </p:nvPicPr>
        <p:blipFill>
          <a:blip r:embed="rId3" cstate="print"/>
          <a:srcRect/>
          <a:stretch>
            <a:fillRect/>
          </a:stretch>
        </p:blipFill>
        <p:spPr bwMode="auto">
          <a:xfrm>
            <a:off x="228600" y="1752600"/>
            <a:ext cx="6648450" cy="3933825"/>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4953000" y="2133600"/>
            <a:ext cx="4000302" cy="177893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并发编程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三种基本的构造并发程序的方法</a:t>
            </a:r>
            <a:endParaRPr lang="en-US" altLang="zh-CN" sz="2400" dirty="0" smtClean="0"/>
          </a:p>
          <a:p>
            <a:pPr lvl="1"/>
            <a:r>
              <a:rPr lang="zh-CN" altLang="en-US" sz="2000" dirty="0" smtClean="0"/>
              <a:t>进程</a:t>
            </a:r>
            <a:endParaRPr lang="en-US" altLang="zh-CN" sz="2000" dirty="0" smtClean="0"/>
          </a:p>
          <a:p>
            <a:pPr lvl="1"/>
            <a:r>
              <a:rPr lang="en-US" altLang="zh-CN" sz="2000" dirty="0" smtClean="0"/>
              <a:t>I/O</a:t>
            </a:r>
            <a:r>
              <a:rPr lang="zh-CN" altLang="en-US" sz="2000" dirty="0" smtClean="0"/>
              <a:t>多路复用</a:t>
            </a:r>
            <a:endParaRPr lang="en-US" altLang="zh-CN" sz="2000" dirty="0" smtClean="0"/>
          </a:p>
          <a:p>
            <a:pPr lvl="1"/>
            <a:r>
              <a:rPr lang="zh-CN" altLang="en-US" sz="2000" dirty="0" smtClean="0"/>
              <a:t>线程</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A</a:t>
            </a:r>
            <a:r>
              <a:rPr lang="en-US" altLang="zh-CN" sz="3200" dirty="0" smtClean="0"/>
              <a:t>ppendix(Unix interfaces)</a:t>
            </a:r>
            <a:endParaRPr lang="en-US" sz="3200" dirty="0"/>
          </a:p>
        </p:txBody>
      </p:sp>
      <p:sp>
        <p:nvSpPr>
          <p:cNvPr id="3" name="Content Placeholder 2"/>
          <p:cNvSpPr>
            <a:spLocks noGrp="1"/>
          </p:cNvSpPr>
          <p:nvPr>
            <p:ph idx="1"/>
          </p:nvPr>
        </p:nvSpPr>
        <p:spPr>
          <a:xfrm>
            <a:off x="457200" y="1143000"/>
            <a:ext cx="2133600" cy="5562600"/>
          </a:xfrm>
        </p:spPr>
        <p:txBody>
          <a:bodyPr>
            <a:normAutofit/>
          </a:bodyPr>
          <a:lstStyle/>
          <a:p>
            <a:pPr lvl="1"/>
            <a:r>
              <a:rPr lang="en-US" altLang="zh-CN" sz="2000" dirty="0" smtClean="0"/>
              <a:t>fork</a:t>
            </a:r>
          </a:p>
          <a:p>
            <a:pPr lvl="1"/>
            <a:r>
              <a:rPr lang="en-US" altLang="zh-CN" sz="2000" dirty="0" err="1" smtClean="0"/>
              <a:t>execve</a:t>
            </a:r>
            <a:endParaRPr lang="en-US" altLang="zh-CN" sz="2000" dirty="0" smtClean="0"/>
          </a:p>
          <a:p>
            <a:pPr lvl="1"/>
            <a:r>
              <a:rPr lang="en-US" altLang="zh-CN" sz="2000" dirty="0" err="1" smtClean="0"/>
              <a:t>mmap</a:t>
            </a:r>
            <a:endParaRPr lang="en-US" altLang="zh-CN" sz="2000" dirty="0" smtClean="0"/>
          </a:p>
          <a:p>
            <a:pPr lvl="1"/>
            <a:r>
              <a:rPr lang="en-US" altLang="zh-CN" sz="2000" dirty="0" err="1" smtClean="0"/>
              <a:t>munmap</a:t>
            </a:r>
            <a:endParaRPr lang="en-US" altLang="zh-CN" sz="2000" dirty="0" smtClean="0"/>
          </a:p>
          <a:p>
            <a:pPr lvl="1"/>
            <a:r>
              <a:rPr lang="en-US" altLang="zh-CN" sz="2000" dirty="0" err="1" smtClean="0"/>
              <a:t>sbrk</a:t>
            </a:r>
            <a:endParaRPr lang="en-US" altLang="zh-CN" sz="2000" dirty="0" smtClean="0"/>
          </a:p>
          <a:p>
            <a:pPr lvl="1"/>
            <a:r>
              <a:rPr lang="en-US" altLang="zh-CN" sz="2000" dirty="0" smtClean="0"/>
              <a:t>open</a:t>
            </a:r>
          </a:p>
          <a:p>
            <a:pPr lvl="1"/>
            <a:r>
              <a:rPr lang="en-US" altLang="zh-CN" sz="2000" dirty="0" smtClean="0"/>
              <a:t>close</a:t>
            </a:r>
          </a:p>
          <a:p>
            <a:pPr lvl="1"/>
            <a:r>
              <a:rPr lang="en-US" altLang="zh-CN" sz="2000" dirty="0" smtClean="0"/>
              <a:t>read</a:t>
            </a:r>
          </a:p>
          <a:p>
            <a:pPr lvl="1"/>
            <a:r>
              <a:rPr lang="en-US" altLang="zh-CN" sz="2000" dirty="0" smtClean="0"/>
              <a:t>write</a:t>
            </a:r>
          </a:p>
          <a:p>
            <a:pPr lvl="1"/>
            <a:r>
              <a:rPr lang="en-US" altLang="zh-CN" sz="2000" dirty="0" err="1" smtClean="0"/>
              <a:t>lseek</a:t>
            </a:r>
            <a:endParaRPr lang="en-US" altLang="zh-CN" sz="2000" dirty="0" smtClean="0"/>
          </a:p>
          <a:p>
            <a:pPr lvl="1"/>
            <a:r>
              <a:rPr lang="en-US" altLang="zh-CN" sz="2000" dirty="0" smtClean="0"/>
              <a:t>stat</a:t>
            </a:r>
          </a:p>
          <a:p>
            <a:pPr lvl="1"/>
            <a:r>
              <a:rPr lang="en-US" altLang="zh-CN" sz="2000" dirty="0" err="1" smtClean="0"/>
              <a:t>fstat</a:t>
            </a:r>
            <a:endParaRPr lang="en-US" altLang="zh-CN" sz="2000" dirty="0" smtClean="0"/>
          </a:p>
          <a:p>
            <a:pPr lvl="1"/>
            <a:r>
              <a:rPr lang="en-US" altLang="zh-CN" sz="2000" dirty="0" smtClean="0"/>
              <a:t>dup2</a:t>
            </a:r>
          </a:p>
          <a:p>
            <a:pPr lvl="1"/>
            <a:endParaRPr lang="en-US" altLang="zh-CN" sz="2000" dirty="0" smtClean="0"/>
          </a:p>
        </p:txBody>
      </p:sp>
      <p:sp>
        <p:nvSpPr>
          <p:cNvPr id="4" name="Content Placeholder 2"/>
          <p:cNvSpPr txBox="1">
            <a:spLocks/>
          </p:cNvSpPr>
          <p:nvPr/>
        </p:nvSpPr>
        <p:spPr>
          <a:xfrm>
            <a:off x="2590800" y="1143000"/>
            <a:ext cx="25908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htons</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ntohl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ntohs</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i</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net_ntoa</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inet_aton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gethostbyname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gethostbyaddr</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socket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connect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bind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listen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accept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5105400" y="1143000"/>
            <a:ext cx="28956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w</a:t>
            </a:r>
            <a:r>
              <a:rPr lang="en-US" altLang="zh-CN" sz="2000" noProof="0" dirty="0" err="1" smtClean="0"/>
              <a:t>aitpid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smtClean="0"/>
              <a:t>select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pthread_create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pthread_self</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err="1" smtClean="0"/>
              <a:t>pthread_exit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pthread_cancel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pthread_join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pthread_detach</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pthread_once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em_init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a:t>
            </a:r>
            <a:r>
              <a:rPr lang="en-US" altLang="zh-CN" sz="2000" dirty="0" smtClean="0"/>
              <a:t>_wait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em_post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828800" y="1038225"/>
            <a:ext cx="6105525" cy="58197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实现了在代码中加入一种栈保护者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来实现，而不是通过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solidFill>
                  <a:srgbClr val="FF0000"/>
                </a:solidFill>
              </a:rPr>
              <a:t>x86-64</a:t>
            </a:r>
            <a:r>
              <a:rPr lang="zh-CN" altLang="en-US" sz="2000" dirty="0" smtClean="0">
                <a:solidFill>
                  <a:srgbClr val="FF0000"/>
                </a:solidFill>
              </a:rPr>
              <a:t>过程的栈帧通常有固定大小，在过程开始时通过减小栈指针</a:t>
            </a:r>
            <a:r>
              <a:rPr lang="en-US" altLang="zh-CN" sz="2000" dirty="0" smtClean="0">
                <a:solidFill>
                  <a:srgbClr val="FF0000"/>
                </a:solidFill>
              </a:rPr>
              <a:t>(%</a:t>
            </a:r>
            <a:r>
              <a:rPr lang="en-US" altLang="zh-CN" sz="2000" dirty="0" err="1" smtClean="0">
                <a:solidFill>
                  <a:srgbClr val="FF0000"/>
                </a:solidFill>
              </a:rPr>
              <a:t>rsp</a:t>
            </a:r>
            <a:r>
              <a:rPr lang="en-US" altLang="zh-CN" sz="2000" dirty="0" smtClean="0">
                <a:solidFill>
                  <a:srgbClr val="FF0000"/>
                </a:solidFill>
              </a:rPr>
              <a:t>)</a:t>
            </a:r>
            <a:r>
              <a:rPr lang="zh-CN" altLang="en-US" sz="2000" dirty="0" smtClean="0">
                <a:solidFill>
                  <a:srgbClr val="FF0000"/>
                </a:solidFill>
              </a:rPr>
              <a:t>来设置。在调用过程中，栈指针保持在固定位置，使得可以用相对于</a:t>
            </a:r>
            <a:r>
              <a:rPr lang="zh-CN" altLang="en-US" sz="2000" b="1" dirty="0" smtClean="0">
                <a:solidFill>
                  <a:srgbClr val="FF0000"/>
                </a:solidFill>
              </a:rPr>
              <a:t>栈指针</a:t>
            </a:r>
            <a:r>
              <a:rPr lang="zh-CN" altLang="en-US" sz="2000" dirty="0" smtClean="0">
                <a:solidFill>
                  <a:srgbClr val="FF0000"/>
                </a:solidFill>
              </a:rPr>
              <a:t>的偏移量来访问数据。因此不再需要</a:t>
            </a:r>
            <a:r>
              <a:rPr lang="en-US" altLang="zh-CN" sz="2000" dirty="0" smtClean="0">
                <a:solidFill>
                  <a:srgbClr val="FF0000"/>
                </a:solidFill>
              </a:rPr>
              <a:t>IA32</a:t>
            </a:r>
            <a:r>
              <a:rPr lang="zh-CN" altLang="en-US" sz="2000" dirty="0" smtClean="0">
                <a:solidFill>
                  <a:srgbClr val="FF0000"/>
                </a:solidFill>
              </a:rPr>
              <a:t>代码中的帧指针</a:t>
            </a:r>
            <a:r>
              <a:rPr lang="en-US" altLang="zh-CN" sz="2000" dirty="0" smtClean="0">
                <a:solidFill>
                  <a:srgbClr val="FF0000"/>
                </a:solidFill>
              </a:rPr>
              <a:t>(%ebp)</a:t>
            </a:r>
            <a:r>
              <a:rPr lang="zh-CN" altLang="en-US" sz="2000" dirty="0" smtClean="0">
                <a:solidFill>
                  <a:srgbClr val="FF0000"/>
                </a:solidFill>
              </a:rPr>
              <a:t>了</a:t>
            </a:r>
            <a:endParaRPr lang="en-US" altLang="zh-CN" sz="2000" dirty="0" smtClean="0">
              <a:solidFill>
                <a:srgbClr val="FF0000"/>
              </a:solidFill>
            </a:endParaRPr>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19487</TotalTime>
  <Words>8550</Words>
  <Application>Microsoft Macintosh PowerPoint</Application>
  <PresentationFormat>On-screen Show (4:3)</PresentationFormat>
  <Paragraphs>1287</Paragraphs>
  <Slides>208</Slides>
  <Notes>194</Notes>
  <HiddenSlides>0</HiddenSlides>
  <MMClips>0</MMClips>
  <ScaleCrop>false</ScaleCrop>
  <HeadingPairs>
    <vt:vector size="4" baseType="variant">
      <vt:variant>
        <vt:lpstr>Theme</vt:lpstr>
      </vt:variant>
      <vt:variant>
        <vt:i4>1</vt:i4>
      </vt:variant>
      <vt:variant>
        <vt:lpstr>Slide Titles</vt:lpstr>
      </vt:variant>
      <vt:variant>
        <vt:i4>208</vt:i4>
      </vt:variant>
    </vt:vector>
  </HeadingPairs>
  <TitlesOfParts>
    <vt:vector size="209"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系统级I/O</vt:lpstr>
      <vt:lpstr>系统级I/O</vt:lpstr>
      <vt:lpstr>系统级I/O</vt:lpstr>
      <vt:lpstr>系统级I/O</vt:lpstr>
      <vt:lpstr>网络编程</vt:lpstr>
      <vt:lpstr>网络编程</vt:lpstr>
      <vt:lpstr>网络编程</vt:lpstr>
      <vt:lpstr>网络编程</vt:lpstr>
      <vt:lpstr>网络编程</vt:lpstr>
      <vt:lpstr>网络编程</vt:lpstr>
      <vt:lpstr>网络编程</vt:lpstr>
      <vt:lpstr>网络编程</vt:lpstr>
      <vt:lpstr>并发编程</vt:lpstr>
      <vt:lpstr>Appendix(Unix interfaces)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Ken Chen</cp:lastModifiedBy>
  <cp:revision>2162</cp:revision>
  <dcterms:created xsi:type="dcterms:W3CDTF">2006-08-16T00:00:00Z</dcterms:created>
  <dcterms:modified xsi:type="dcterms:W3CDTF">2014-02-20T03:45:37Z</dcterms:modified>
</cp:coreProperties>
</file>